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0"/>
  </p:notesMasterIdLst>
  <p:sldIdLst>
    <p:sldId id="256" r:id="rId2"/>
    <p:sldId id="305" r:id="rId3"/>
    <p:sldId id="276" r:id="rId4"/>
    <p:sldId id="317" r:id="rId5"/>
    <p:sldId id="282" r:id="rId6"/>
    <p:sldId id="283" r:id="rId7"/>
    <p:sldId id="318" r:id="rId8"/>
    <p:sldId id="284" r:id="rId9"/>
    <p:sldId id="319" r:id="rId10"/>
    <p:sldId id="320" r:id="rId11"/>
    <p:sldId id="294" r:id="rId12"/>
    <p:sldId id="321" r:id="rId13"/>
    <p:sldId id="285" r:id="rId14"/>
    <p:sldId id="286" r:id="rId15"/>
    <p:sldId id="287" r:id="rId16"/>
    <p:sldId id="289" r:id="rId17"/>
    <p:sldId id="322" r:id="rId18"/>
    <p:sldId id="288" r:id="rId19"/>
    <p:sldId id="290" r:id="rId20"/>
    <p:sldId id="291" r:id="rId21"/>
    <p:sldId id="292" r:id="rId22"/>
    <p:sldId id="323" r:id="rId23"/>
    <p:sldId id="295" r:id="rId24"/>
    <p:sldId id="296" r:id="rId25"/>
    <p:sldId id="297" r:id="rId26"/>
    <p:sldId id="298" r:id="rId27"/>
    <p:sldId id="324" r:id="rId28"/>
    <p:sldId id="299" r:id="rId29"/>
    <p:sldId id="325" r:id="rId30"/>
    <p:sldId id="301" r:id="rId31"/>
    <p:sldId id="300" r:id="rId32"/>
    <p:sldId id="326" r:id="rId33"/>
    <p:sldId id="302" r:id="rId34"/>
    <p:sldId id="327" r:id="rId35"/>
    <p:sldId id="304" r:id="rId36"/>
    <p:sldId id="275" r:id="rId37"/>
    <p:sldId id="278" r:id="rId38"/>
    <p:sldId id="277" r:id="rId39"/>
  </p:sldIdLst>
  <p:sldSz cx="9144000" cy="5143500" type="screen16x9"/>
  <p:notesSz cx="6858000" cy="9144000"/>
  <p:embeddedFontLst>
    <p:embeddedFont>
      <p:font typeface="Poppins" pitchFamily="2" charset="77"/>
      <p:regular r:id="rId41"/>
      <p:bold r:id="rId42"/>
      <p:italic r:id="rId43"/>
      <p:boldItalic r:id="rId44"/>
    </p:embeddedFont>
    <p:embeddedFont>
      <p:font typeface="Poppins Light" pitchFamily="2" charset="77"/>
      <p:regular r:id="rId45"/>
      <p:bold r:id="rId46"/>
      <p:italic r:id="rId47"/>
      <p:boldItalic r:id="rId48"/>
    </p:embeddedFont>
    <p:embeddedFont>
      <p:font typeface="Poppins Medium" pitchFamily="2" charset="77"/>
      <p:regular r:id="rId49"/>
      <p:italic r:id="rId50"/>
    </p:embeddedFont>
    <p:embeddedFont>
      <p:font typeface="Poppins SemiBold" pitchFamily="2" charset="77"/>
      <p:regular r:id="rId51"/>
      <p:bold r:id="rId52"/>
      <p:italic r:id="rId53"/>
      <p:bold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3"/>
    <a:srgbClr val="00C1C6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45529B-BFEB-450F-A883-63ED1EF3A4D4}">
  <a:tblStyle styleId="{CA45529B-BFEB-450F-A883-63ED1EF3A4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6F6706D-B181-4375-9CBE-A6035019D5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98"/>
    <p:restoredTop sz="96739"/>
  </p:normalViewPr>
  <p:slideViewPr>
    <p:cSldViewPr snapToGrid="0">
      <p:cViewPr varScale="1">
        <p:scale>
          <a:sx n="35" d="100"/>
          <a:sy n="35" d="100"/>
        </p:scale>
        <p:origin x="192" y="2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Transition slides </a:t>
            </a:r>
            <a:r>
              <a:rPr lang="en-US" dirty="0" err="1"/>
              <a:t>tha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Renowned for its proficiency in image analysis</a:t>
            </a:r>
          </a:p>
          <a:p>
            <a:r>
              <a:rPr lang="en-US" dirty="0"/>
              <a:t>Demonstrated unparalleled accuracy in diagnosing medical conditions</a:t>
            </a:r>
          </a:p>
        </p:txBody>
      </p:sp>
    </p:spTree>
    <p:extLst>
      <p:ext uri="{BB962C8B-B14F-4D97-AF65-F5344CB8AC3E}">
        <p14:creationId xmlns:p14="http://schemas.microsoft.com/office/powerpoint/2010/main" val="85367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background intro slides to 2 slides instead of 3</a:t>
            </a:r>
          </a:p>
        </p:txBody>
      </p:sp>
    </p:spTree>
    <p:extLst>
      <p:ext uri="{BB962C8B-B14F-4D97-AF65-F5344CB8AC3E}">
        <p14:creationId xmlns:p14="http://schemas.microsoft.com/office/powerpoint/2010/main" val="99226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88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1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f7f8fd87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cf7f8fd87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backpropagation work here?</a:t>
            </a:r>
          </a:p>
          <a:p>
            <a:r>
              <a:rPr lang="en-US" dirty="0"/>
              <a:t>Want to optimize for the best kernel values here = our weights</a:t>
            </a:r>
          </a:p>
          <a:p>
            <a:r>
              <a:rPr lang="en-US" dirty="0"/>
              <a:t>In the end, want the classifier to figure out the relationship</a:t>
            </a:r>
          </a:p>
          <a:p>
            <a:r>
              <a:rPr lang="en-US" dirty="0"/>
              <a:t>between pixel values, kernels, and classes</a:t>
            </a:r>
          </a:p>
          <a:p>
            <a:r>
              <a:rPr lang="en-US" dirty="0"/>
              <a:t>Thus we have a very long flattened array consisting of elements that are pooled and activated versions of pixels convolved with initial weights (the kernel elements)</a:t>
            </a:r>
          </a:p>
          <a:p>
            <a:r>
              <a:rPr lang="en-US" dirty="0"/>
              <a:t>We update those weights such that classification decisions can be made</a:t>
            </a:r>
          </a:p>
          <a:p>
            <a:r>
              <a:rPr lang="en-US" dirty="0"/>
              <a:t>i.e., “which kernels should I apply to make a distinction between cat and dog in a photo?”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61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i="0" dirty="0">
                <a:solidFill>
                  <a:srgbClr val="4B5563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Translational Equivariance: an object can appear anywhere in the image, and CNNs can detect its features.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i="0" dirty="0">
                <a:solidFill>
                  <a:srgbClr val="4B5563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Locality: pixels in an image interact mainly with its surrounding pixels to form features.</a:t>
            </a:r>
          </a:p>
          <a:p>
            <a:r>
              <a:rPr lang="en-US" dirty="0"/>
              <a:t>CNN approach: like starting at a single pixel and zooming out</a:t>
            </a:r>
          </a:p>
          <a:p>
            <a:r>
              <a:rPr lang="en-US" dirty="0" err="1"/>
              <a:t>ViT</a:t>
            </a:r>
            <a:r>
              <a:rPr lang="en-US" dirty="0"/>
              <a:t>: a Transformer slowly brings the whole fuzzy image into focus</a:t>
            </a:r>
          </a:p>
        </p:txBody>
      </p:sp>
    </p:spTree>
    <p:extLst>
      <p:ext uri="{BB962C8B-B14F-4D97-AF65-F5344CB8AC3E}">
        <p14:creationId xmlns:p14="http://schemas.microsoft.com/office/powerpoint/2010/main" val="217124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43875" y="1530100"/>
            <a:ext cx="4831800" cy="18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43875" y="3563300"/>
            <a:ext cx="4831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720000" y="1474600"/>
            <a:ext cx="351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720000" y="3123750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19"/>
          <p:cNvSpPr>
            <a:spLocks noGrp="1"/>
          </p:cNvSpPr>
          <p:nvPr>
            <p:ph type="pic" idx="2"/>
          </p:nvPr>
        </p:nvSpPr>
        <p:spPr>
          <a:xfrm>
            <a:off x="5066625" y="567525"/>
            <a:ext cx="3519600" cy="461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9" name="Google Shape;139;p19"/>
          <p:cNvGrpSpPr/>
          <p:nvPr/>
        </p:nvGrpSpPr>
        <p:grpSpPr>
          <a:xfrm>
            <a:off x="-80175" y="3189"/>
            <a:ext cx="9231636" cy="5180087"/>
            <a:chOff x="-24244521" y="940050"/>
            <a:chExt cx="27240000" cy="15285000"/>
          </a:xfrm>
        </p:grpSpPr>
        <p:cxnSp>
          <p:nvCxnSpPr>
            <p:cNvPr id="140" name="Google Shape;140;p19"/>
            <p:cNvCxnSpPr/>
            <p:nvPr/>
          </p:nvCxnSpPr>
          <p:spPr>
            <a:xfrm>
              <a:off x="1337578" y="940050"/>
              <a:ext cx="0" cy="1528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9"/>
            <p:cNvCxnSpPr/>
            <p:nvPr/>
          </p:nvCxnSpPr>
          <p:spPr>
            <a:xfrm flipH="1">
              <a:off x="1341532" y="1425696"/>
              <a:ext cx="1168500" cy="117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9"/>
            <p:cNvCxnSpPr/>
            <p:nvPr/>
          </p:nvCxnSpPr>
          <p:spPr>
            <a:xfrm rot="10800000">
              <a:off x="165232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9"/>
            <p:cNvCxnSpPr/>
            <p:nvPr/>
          </p:nvCxnSpPr>
          <p:spPr>
            <a:xfrm>
              <a:off x="-24244521" y="2598169"/>
              <a:ext cx="2724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0"/>
          <p:cNvGrpSpPr/>
          <p:nvPr/>
        </p:nvGrpSpPr>
        <p:grpSpPr>
          <a:xfrm flipH="1">
            <a:off x="2396" y="-769"/>
            <a:ext cx="9295179" cy="4436590"/>
            <a:chOff x="-24685049" y="940050"/>
            <a:chExt cx="27680700" cy="13212000"/>
          </a:xfrm>
        </p:grpSpPr>
        <p:cxnSp>
          <p:nvCxnSpPr>
            <p:cNvPr id="146" name="Google Shape;146;p20"/>
            <p:cNvCxnSpPr/>
            <p:nvPr/>
          </p:nvCxnSpPr>
          <p:spPr>
            <a:xfrm>
              <a:off x="883737" y="940050"/>
              <a:ext cx="0" cy="1321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0"/>
            <p:cNvCxnSpPr/>
            <p:nvPr/>
          </p:nvCxnSpPr>
          <p:spPr>
            <a:xfrm flipH="1">
              <a:off x="887691" y="1425696"/>
              <a:ext cx="1168500" cy="1170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0"/>
            <p:cNvCxnSpPr/>
            <p:nvPr/>
          </p:nvCxnSpPr>
          <p:spPr>
            <a:xfrm rot="10800000">
              <a:off x="-288609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0"/>
            <p:cNvCxnSpPr/>
            <p:nvPr/>
          </p:nvCxnSpPr>
          <p:spPr>
            <a:xfrm>
              <a:off x="-24685049" y="2598161"/>
              <a:ext cx="2768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0" name="Google Shape;150;p20"/>
          <p:cNvCxnSpPr/>
          <p:nvPr/>
        </p:nvCxnSpPr>
        <p:spPr>
          <a:xfrm rot="10800000">
            <a:off x="147" y="4606137"/>
            <a:ext cx="954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834800" y="1322200"/>
            <a:ext cx="35196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4834800" y="2971350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>
            <a:spLocks noGrp="1"/>
          </p:cNvSpPr>
          <p:nvPr>
            <p:ph type="pic" idx="2"/>
          </p:nvPr>
        </p:nvSpPr>
        <p:spPr>
          <a:xfrm>
            <a:off x="713225" y="558636"/>
            <a:ext cx="3816900" cy="40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4227600" y="1610400"/>
            <a:ext cx="3593400" cy="6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1"/>
          </p:nvPr>
        </p:nvSpPr>
        <p:spPr>
          <a:xfrm>
            <a:off x="4227771" y="2257200"/>
            <a:ext cx="3593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9" name="Google Shape;169;p22"/>
          <p:cNvGrpSpPr/>
          <p:nvPr/>
        </p:nvGrpSpPr>
        <p:grpSpPr>
          <a:xfrm flipH="1">
            <a:off x="-732432" y="-147191"/>
            <a:ext cx="9876414" cy="5330078"/>
            <a:chOff x="-652656" y="-10298911"/>
            <a:chExt cx="26970000" cy="14555100"/>
          </a:xfrm>
        </p:grpSpPr>
        <p:cxnSp>
          <p:nvCxnSpPr>
            <p:cNvPr id="170" name="Google Shape;170;p22"/>
            <p:cNvCxnSpPr/>
            <p:nvPr/>
          </p:nvCxnSpPr>
          <p:spPr>
            <a:xfrm>
              <a:off x="1337577" y="-10298911"/>
              <a:ext cx="0" cy="14555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2"/>
            <p:cNvCxnSpPr/>
            <p:nvPr/>
          </p:nvCxnSpPr>
          <p:spPr>
            <a:xfrm flipH="1">
              <a:off x="165232" y="1425696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2"/>
            <p:cNvCxnSpPr/>
            <p:nvPr/>
          </p:nvCxnSpPr>
          <p:spPr>
            <a:xfrm rot="10800000">
              <a:off x="165232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22"/>
            <p:cNvCxnSpPr/>
            <p:nvPr/>
          </p:nvCxnSpPr>
          <p:spPr>
            <a:xfrm>
              <a:off x="-652656" y="2598136"/>
              <a:ext cx="2697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1"/>
          </p:nvPr>
        </p:nvSpPr>
        <p:spPr>
          <a:xfrm>
            <a:off x="4812556" y="1658700"/>
            <a:ext cx="32817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2"/>
          </p:nvPr>
        </p:nvSpPr>
        <p:spPr>
          <a:xfrm>
            <a:off x="720000" y="1658700"/>
            <a:ext cx="32817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4325" y="5300"/>
            <a:ext cx="446400" cy="44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p24"/>
          <p:cNvCxnSpPr/>
          <p:nvPr/>
        </p:nvCxnSpPr>
        <p:spPr>
          <a:xfrm>
            <a:off x="395097" y="451099"/>
            <a:ext cx="882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450725" y="304700"/>
            <a:ext cx="0" cy="493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1"/>
          </p:nvPr>
        </p:nvSpPr>
        <p:spPr>
          <a:xfrm>
            <a:off x="720000" y="2360150"/>
            <a:ext cx="23808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2"/>
          </p:nvPr>
        </p:nvSpPr>
        <p:spPr>
          <a:xfrm>
            <a:off x="3381599" y="2360150"/>
            <a:ext cx="23808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3"/>
          </p:nvPr>
        </p:nvSpPr>
        <p:spPr>
          <a:xfrm>
            <a:off x="6043197" y="2360150"/>
            <a:ext cx="2380800" cy="15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4"/>
          </p:nvPr>
        </p:nvSpPr>
        <p:spPr>
          <a:xfrm>
            <a:off x="720000" y="1858200"/>
            <a:ext cx="2380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5"/>
          </p:nvPr>
        </p:nvSpPr>
        <p:spPr>
          <a:xfrm>
            <a:off x="3381599" y="1858200"/>
            <a:ext cx="2380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subTitle" idx="6"/>
          </p:nvPr>
        </p:nvSpPr>
        <p:spPr>
          <a:xfrm>
            <a:off x="6043197" y="1858200"/>
            <a:ext cx="23808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03" name="Google Shape;203;p25"/>
          <p:cNvCxnSpPr/>
          <p:nvPr/>
        </p:nvCxnSpPr>
        <p:spPr>
          <a:xfrm rot="10800000">
            <a:off x="-97425" y="4570799"/>
            <a:ext cx="945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4" name="Google Shape;204;p25"/>
          <p:cNvGrpSpPr/>
          <p:nvPr/>
        </p:nvGrpSpPr>
        <p:grpSpPr>
          <a:xfrm>
            <a:off x="-4169" y="4579792"/>
            <a:ext cx="1118886" cy="1118886"/>
            <a:chOff x="-320522" y="940050"/>
            <a:chExt cx="3316200" cy="3316200"/>
          </a:xfrm>
        </p:grpSpPr>
        <p:cxnSp>
          <p:nvCxnSpPr>
            <p:cNvPr id="205" name="Google Shape;205;p25"/>
            <p:cNvCxnSpPr/>
            <p:nvPr/>
          </p:nvCxnSpPr>
          <p:spPr>
            <a:xfrm>
              <a:off x="1337578" y="940050"/>
              <a:ext cx="0" cy="3316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5"/>
            <p:cNvCxnSpPr/>
            <p:nvPr/>
          </p:nvCxnSpPr>
          <p:spPr>
            <a:xfrm flipH="1">
              <a:off x="165232" y="1425696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5"/>
            <p:cNvCxnSpPr/>
            <p:nvPr/>
          </p:nvCxnSpPr>
          <p:spPr>
            <a:xfrm rot="10800000">
              <a:off x="165232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25"/>
            <p:cNvCxnSpPr/>
            <p:nvPr/>
          </p:nvCxnSpPr>
          <p:spPr>
            <a:xfrm>
              <a:off x="-320522" y="2598150"/>
              <a:ext cx="331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09" name="Google Shape;209;p25"/>
          <p:cNvCxnSpPr/>
          <p:nvPr/>
        </p:nvCxnSpPr>
        <p:spPr>
          <a:xfrm rot="10800000">
            <a:off x="1114539" y="4570811"/>
            <a:ext cx="0" cy="60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1"/>
          </p:nvPr>
        </p:nvSpPr>
        <p:spPr>
          <a:xfrm>
            <a:off x="720000" y="1988525"/>
            <a:ext cx="31041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2"/>
          </p:nvPr>
        </p:nvSpPr>
        <p:spPr>
          <a:xfrm>
            <a:off x="4945474" y="1988525"/>
            <a:ext cx="31041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>
            <a:off x="720000" y="3649100"/>
            <a:ext cx="31041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>
            <a:off x="4945474" y="3649100"/>
            <a:ext cx="31041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>
            <a:off x="720000" y="1542775"/>
            <a:ext cx="31041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>
            <a:off x="720000" y="3203425"/>
            <a:ext cx="31041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7"/>
          </p:nvPr>
        </p:nvSpPr>
        <p:spPr>
          <a:xfrm>
            <a:off x="4945444" y="1542775"/>
            <a:ext cx="31041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8"/>
          </p:nvPr>
        </p:nvSpPr>
        <p:spPr>
          <a:xfrm>
            <a:off x="4945444" y="3203425"/>
            <a:ext cx="31041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220" name="Google Shape;220;p26"/>
          <p:cNvCxnSpPr/>
          <p:nvPr/>
        </p:nvCxnSpPr>
        <p:spPr>
          <a:xfrm rot="10800000">
            <a:off x="8430775" y="-89100"/>
            <a:ext cx="0" cy="53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1" name="Google Shape;221;p26"/>
          <p:cNvGrpSpPr/>
          <p:nvPr/>
        </p:nvGrpSpPr>
        <p:grpSpPr>
          <a:xfrm rot="10800000" flipH="1">
            <a:off x="8437542" y="4437153"/>
            <a:ext cx="706351" cy="706351"/>
            <a:chOff x="-320522" y="940050"/>
            <a:chExt cx="3316200" cy="3316200"/>
          </a:xfrm>
        </p:grpSpPr>
        <p:cxnSp>
          <p:nvCxnSpPr>
            <p:cNvPr id="222" name="Google Shape;222;p26"/>
            <p:cNvCxnSpPr/>
            <p:nvPr/>
          </p:nvCxnSpPr>
          <p:spPr>
            <a:xfrm>
              <a:off x="1337578" y="940050"/>
              <a:ext cx="0" cy="3316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26"/>
            <p:cNvCxnSpPr/>
            <p:nvPr/>
          </p:nvCxnSpPr>
          <p:spPr>
            <a:xfrm flipH="1">
              <a:off x="165232" y="1425696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6"/>
            <p:cNvCxnSpPr/>
            <p:nvPr/>
          </p:nvCxnSpPr>
          <p:spPr>
            <a:xfrm rot="10800000">
              <a:off x="165232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6"/>
            <p:cNvCxnSpPr/>
            <p:nvPr/>
          </p:nvCxnSpPr>
          <p:spPr>
            <a:xfrm>
              <a:off x="-320522" y="2598150"/>
              <a:ext cx="331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26" name="Google Shape;226;p26"/>
          <p:cNvCxnSpPr/>
          <p:nvPr/>
        </p:nvCxnSpPr>
        <p:spPr>
          <a:xfrm>
            <a:off x="8437550" y="4437150"/>
            <a:ext cx="80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6"/>
          <p:cNvCxnSpPr/>
          <p:nvPr/>
        </p:nvCxnSpPr>
        <p:spPr>
          <a:xfrm>
            <a:off x="8437550" y="300100"/>
            <a:ext cx="80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subTitle" idx="1"/>
          </p:nvPr>
        </p:nvSpPr>
        <p:spPr>
          <a:xfrm>
            <a:off x="720000" y="1826901"/>
            <a:ext cx="2225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2"/>
          </p:nvPr>
        </p:nvSpPr>
        <p:spPr>
          <a:xfrm>
            <a:off x="3459312" y="1826901"/>
            <a:ext cx="2225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3"/>
          </p:nvPr>
        </p:nvSpPr>
        <p:spPr>
          <a:xfrm>
            <a:off x="720000" y="3481000"/>
            <a:ext cx="2225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"/>
          </p:nvPr>
        </p:nvSpPr>
        <p:spPr>
          <a:xfrm>
            <a:off x="3459312" y="3481000"/>
            <a:ext cx="2225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5"/>
          </p:nvPr>
        </p:nvSpPr>
        <p:spPr>
          <a:xfrm>
            <a:off x="6198620" y="1826901"/>
            <a:ext cx="2225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6"/>
          </p:nvPr>
        </p:nvSpPr>
        <p:spPr>
          <a:xfrm>
            <a:off x="6198620" y="3481000"/>
            <a:ext cx="2225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7"/>
          </p:nvPr>
        </p:nvSpPr>
        <p:spPr>
          <a:xfrm>
            <a:off x="724376" y="1453000"/>
            <a:ext cx="22167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8"/>
          </p:nvPr>
        </p:nvSpPr>
        <p:spPr>
          <a:xfrm>
            <a:off x="3463684" y="1453000"/>
            <a:ext cx="22167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9"/>
          </p:nvPr>
        </p:nvSpPr>
        <p:spPr>
          <a:xfrm>
            <a:off x="6202988" y="1453000"/>
            <a:ext cx="22167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13"/>
          </p:nvPr>
        </p:nvSpPr>
        <p:spPr>
          <a:xfrm>
            <a:off x="724376" y="3103898"/>
            <a:ext cx="22167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14"/>
          </p:nvPr>
        </p:nvSpPr>
        <p:spPr>
          <a:xfrm>
            <a:off x="3463684" y="3103898"/>
            <a:ext cx="22167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5"/>
          </p:nvPr>
        </p:nvSpPr>
        <p:spPr>
          <a:xfrm>
            <a:off x="6202988" y="3103898"/>
            <a:ext cx="2216700" cy="411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SemiBold"/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4325" y="5300"/>
            <a:ext cx="446400" cy="44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" name="Google Shape;243;p27"/>
          <p:cNvCxnSpPr/>
          <p:nvPr/>
        </p:nvCxnSpPr>
        <p:spPr>
          <a:xfrm>
            <a:off x="395097" y="451099"/>
            <a:ext cx="882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7"/>
          <p:cNvCxnSpPr/>
          <p:nvPr/>
        </p:nvCxnSpPr>
        <p:spPr>
          <a:xfrm>
            <a:off x="450725" y="304700"/>
            <a:ext cx="0" cy="493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854351" y="501950"/>
            <a:ext cx="4739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subTitle" idx="1"/>
          </p:nvPr>
        </p:nvSpPr>
        <p:spPr>
          <a:xfrm>
            <a:off x="854350" y="1914300"/>
            <a:ext cx="47397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898650" y="3611950"/>
            <a:ext cx="47175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604625" y="597425"/>
            <a:ext cx="68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122182" y="3732610"/>
            <a:ext cx="240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727993" y="3732610"/>
            <a:ext cx="240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122182" y="3277310"/>
            <a:ext cx="2400300" cy="455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727993" y="3277310"/>
            <a:ext cx="2400300" cy="455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2135550" y="1256084"/>
            <a:ext cx="4872900" cy="15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135550" y="26963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85512"/>
            <a:ext cx="734700" cy="57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29169"/>
            <a:ext cx="734700" cy="57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2" y="1685512"/>
            <a:ext cx="734700" cy="57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2" y="3129169"/>
            <a:ext cx="734700" cy="57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685512"/>
            <a:ext cx="734700" cy="57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129169"/>
            <a:ext cx="734700" cy="57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 Light"/>
              <a:buNone/>
              <a:defRPr sz="3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2371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3419271" y="2371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6118549" y="2371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3"/>
          </p:nvPr>
        </p:nvSpPr>
        <p:spPr>
          <a:xfrm>
            <a:off x="720000" y="381496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4"/>
          </p:nvPr>
        </p:nvSpPr>
        <p:spPr>
          <a:xfrm>
            <a:off x="3419271" y="381496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5"/>
          </p:nvPr>
        </p:nvSpPr>
        <p:spPr>
          <a:xfrm>
            <a:off x="6118549" y="3814969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SemiBold"/>
              <a:buNone/>
              <a:defRPr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9" name="Google Shape;79;p13"/>
          <p:cNvGrpSpPr/>
          <p:nvPr/>
        </p:nvGrpSpPr>
        <p:grpSpPr>
          <a:xfrm>
            <a:off x="-685622" y="-685672"/>
            <a:ext cx="1385508" cy="1385508"/>
            <a:chOff x="-320522" y="940050"/>
            <a:chExt cx="3316200" cy="3316200"/>
          </a:xfrm>
        </p:grpSpPr>
        <p:cxnSp>
          <p:nvCxnSpPr>
            <p:cNvPr id="80" name="Google Shape;80;p13"/>
            <p:cNvCxnSpPr/>
            <p:nvPr/>
          </p:nvCxnSpPr>
          <p:spPr>
            <a:xfrm>
              <a:off x="1337578" y="940050"/>
              <a:ext cx="0" cy="3316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3"/>
            <p:cNvCxnSpPr/>
            <p:nvPr/>
          </p:nvCxnSpPr>
          <p:spPr>
            <a:xfrm flipH="1">
              <a:off x="165232" y="1425696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13"/>
            <p:cNvCxnSpPr/>
            <p:nvPr/>
          </p:nvCxnSpPr>
          <p:spPr>
            <a:xfrm rot="10800000">
              <a:off x="165232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13"/>
            <p:cNvCxnSpPr/>
            <p:nvPr/>
          </p:nvCxnSpPr>
          <p:spPr>
            <a:xfrm>
              <a:off x="-320522" y="2598150"/>
              <a:ext cx="331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86" name="Google Shape;86;p14"/>
          <p:cNvCxnSpPr/>
          <p:nvPr/>
        </p:nvCxnSpPr>
        <p:spPr>
          <a:xfrm rot="10800000">
            <a:off x="-97425" y="4454915"/>
            <a:ext cx="945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oogle Shape;87;p14"/>
          <p:cNvGrpSpPr/>
          <p:nvPr/>
        </p:nvGrpSpPr>
        <p:grpSpPr>
          <a:xfrm>
            <a:off x="7" y="-58350"/>
            <a:ext cx="719947" cy="5208902"/>
            <a:chOff x="-320522" y="-19736275"/>
            <a:chExt cx="3316200" cy="23993100"/>
          </a:xfrm>
        </p:grpSpPr>
        <p:cxnSp>
          <p:nvCxnSpPr>
            <p:cNvPr id="88" name="Google Shape;88;p14"/>
            <p:cNvCxnSpPr/>
            <p:nvPr/>
          </p:nvCxnSpPr>
          <p:spPr>
            <a:xfrm>
              <a:off x="1337553" y="-19736275"/>
              <a:ext cx="0" cy="23993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14"/>
            <p:cNvCxnSpPr/>
            <p:nvPr/>
          </p:nvCxnSpPr>
          <p:spPr>
            <a:xfrm flipH="1">
              <a:off x="165232" y="1425696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4"/>
            <p:cNvCxnSpPr/>
            <p:nvPr/>
          </p:nvCxnSpPr>
          <p:spPr>
            <a:xfrm rot="10800000">
              <a:off x="165232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14"/>
            <p:cNvCxnSpPr/>
            <p:nvPr/>
          </p:nvCxnSpPr>
          <p:spPr>
            <a:xfrm>
              <a:off x="-320522" y="2598150"/>
              <a:ext cx="331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4" name="Google Shape;94;p15"/>
          <p:cNvGrpSpPr/>
          <p:nvPr/>
        </p:nvGrpSpPr>
        <p:grpSpPr>
          <a:xfrm rot="10800000">
            <a:off x="-95750" y="-94028"/>
            <a:ext cx="9420075" cy="5321700"/>
            <a:chOff x="-95750" y="-94028"/>
            <a:chExt cx="9420075" cy="5321700"/>
          </a:xfrm>
        </p:grpSpPr>
        <p:cxnSp>
          <p:nvCxnSpPr>
            <p:cNvPr id="95" name="Google Shape;95;p15"/>
            <p:cNvCxnSpPr/>
            <p:nvPr/>
          </p:nvCxnSpPr>
          <p:spPr>
            <a:xfrm rot="10800000">
              <a:off x="708339" y="-94028"/>
              <a:ext cx="0" cy="5321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6" name="Google Shape;96;p15"/>
            <p:cNvGrpSpPr/>
            <p:nvPr/>
          </p:nvGrpSpPr>
          <p:grpSpPr>
            <a:xfrm rot="10800000">
              <a:off x="108" y="4783793"/>
              <a:ext cx="706351" cy="354782"/>
              <a:chOff x="-320522" y="940050"/>
              <a:chExt cx="3316200" cy="1665645"/>
            </a:xfrm>
          </p:grpSpPr>
          <p:cxnSp>
            <p:nvCxnSpPr>
              <p:cNvPr id="97" name="Google Shape;97;p15"/>
              <p:cNvCxnSpPr/>
              <p:nvPr/>
            </p:nvCxnSpPr>
            <p:spPr>
              <a:xfrm>
                <a:off x="1337578" y="940050"/>
                <a:ext cx="0" cy="165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5"/>
              <p:cNvCxnSpPr/>
              <p:nvPr/>
            </p:nvCxnSpPr>
            <p:spPr>
              <a:xfrm flipH="1">
                <a:off x="1342432" y="1425696"/>
                <a:ext cx="1167600" cy="116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15"/>
              <p:cNvCxnSpPr/>
              <p:nvPr/>
            </p:nvCxnSpPr>
            <p:spPr>
              <a:xfrm rot="10800000">
                <a:off x="164928" y="1425495"/>
                <a:ext cx="1180200" cy="118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15"/>
              <p:cNvCxnSpPr/>
              <p:nvPr/>
            </p:nvCxnSpPr>
            <p:spPr>
              <a:xfrm>
                <a:off x="-320522" y="2598150"/>
                <a:ext cx="3316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1" name="Google Shape;101;p15"/>
            <p:cNvCxnSpPr/>
            <p:nvPr/>
          </p:nvCxnSpPr>
          <p:spPr>
            <a:xfrm rot="10800000">
              <a:off x="-95675" y="4786482"/>
              <a:ext cx="942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15"/>
            <p:cNvCxnSpPr/>
            <p:nvPr/>
          </p:nvCxnSpPr>
          <p:spPr>
            <a:xfrm rot="10800000">
              <a:off x="-95750" y="295172"/>
              <a:ext cx="802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 hasCustomPrompt="1"/>
          </p:nvPr>
        </p:nvSpPr>
        <p:spPr>
          <a:xfrm>
            <a:off x="1291050" y="1542500"/>
            <a:ext cx="6561900" cy="14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Font typeface="Poppins Light"/>
              <a:buNone/>
              <a:defRPr sz="8000">
                <a:solidFill>
                  <a:schemeClr val="accen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Poppins Light"/>
              <a:buNone/>
              <a:defRPr sz="9600"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Poppins Light"/>
              <a:buNone/>
              <a:defRPr sz="9600"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Poppins Light"/>
              <a:buNone/>
              <a:defRPr sz="9600"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Poppins Light"/>
              <a:buNone/>
              <a:defRPr sz="9600"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Poppins Light"/>
              <a:buNone/>
              <a:defRPr sz="9600"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Poppins Light"/>
              <a:buNone/>
              <a:defRPr sz="9600"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Poppins Light"/>
              <a:buNone/>
              <a:defRPr sz="9600"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Poppins Light"/>
              <a:buNone/>
              <a:defRPr sz="96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"/>
          </p:nvPr>
        </p:nvSpPr>
        <p:spPr>
          <a:xfrm>
            <a:off x="1291050" y="3079100"/>
            <a:ext cx="6561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16" name="Google Shape;116;p17"/>
          <p:cNvCxnSpPr/>
          <p:nvPr/>
        </p:nvCxnSpPr>
        <p:spPr>
          <a:xfrm>
            <a:off x="986475" y="-178200"/>
            <a:ext cx="0" cy="53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" name="Google Shape;117;p17"/>
          <p:cNvGrpSpPr/>
          <p:nvPr/>
        </p:nvGrpSpPr>
        <p:grpSpPr>
          <a:xfrm>
            <a:off x="-17113" y="581050"/>
            <a:ext cx="964019" cy="964019"/>
            <a:chOff x="-320522" y="940050"/>
            <a:chExt cx="3316200" cy="3316200"/>
          </a:xfrm>
        </p:grpSpPr>
        <p:cxnSp>
          <p:nvCxnSpPr>
            <p:cNvPr id="118" name="Google Shape;118;p17"/>
            <p:cNvCxnSpPr/>
            <p:nvPr/>
          </p:nvCxnSpPr>
          <p:spPr>
            <a:xfrm>
              <a:off x="1337578" y="940050"/>
              <a:ext cx="0" cy="3316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7"/>
            <p:cNvCxnSpPr/>
            <p:nvPr/>
          </p:nvCxnSpPr>
          <p:spPr>
            <a:xfrm flipH="1">
              <a:off x="165232" y="1425696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7"/>
            <p:cNvCxnSpPr/>
            <p:nvPr/>
          </p:nvCxnSpPr>
          <p:spPr>
            <a:xfrm rot="10800000">
              <a:off x="165232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17"/>
            <p:cNvCxnSpPr/>
            <p:nvPr/>
          </p:nvCxnSpPr>
          <p:spPr>
            <a:xfrm>
              <a:off x="-320522" y="2598150"/>
              <a:ext cx="331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17"/>
          <p:cNvCxnSpPr/>
          <p:nvPr/>
        </p:nvCxnSpPr>
        <p:spPr>
          <a:xfrm rot="10800000">
            <a:off x="9144000" y="-266475"/>
            <a:ext cx="0" cy="53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7"/>
          <p:cNvGrpSpPr/>
          <p:nvPr/>
        </p:nvGrpSpPr>
        <p:grpSpPr>
          <a:xfrm rot="10800000" flipH="1">
            <a:off x="7363208" y="3789406"/>
            <a:ext cx="1553971" cy="1553971"/>
            <a:chOff x="-320522" y="940050"/>
            <a:chExt cx="3316200" cy="3316200"/>
          </a:xfrm>
        </p:grpSpPr>
        <p:cxnSp>
          <p:nvCxnSpPr>
            <p:cNvPr id="124" name="Google Shape;124;p17"/>
            <p:cNvCxnSpPr/>
            <p:nvPr/>
          </p:nvCxnSpPr>
          <p:spPr>
            <a:xfrm>
              <a:off x="1337578" y="940050"/>
              <a:ext cx="0" cy="3316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/>
            <p:nvPr/>
          </p:nvCxnSpPr>
          <p:spPr>
            <a:xfrm flipH="1">
              <a:off x="165232" y="1425696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 rot="10800000">
              <a:off x="165232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17"/>
            <p:cNvCxnSpPr/>
            <p:nvPr/>
          </p:nvCxnSpPr>
          <p:spPr>
            <a:xfrm>
              <a:off x="-320522" y="2598150"/>
              <a:ext cx="331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8" name="Google Shape;128;p17"/>
          <p:cNvCxnSpPr/>
          <p:nvPr/>
        </p:nvCxnSpPr>
        <p:spPr>
          <a:xfrm>
            <a:off x="8140400" y="0"/>
            <a:ext cx="0" cy="532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43312" y="1545076"/>
            <a:ext cx="101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98000" y="580900"/>
            <a:ext cx="93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-99000" y="4566400"/>
            <a:ext cx="934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2986325" y="2869400"/>
            <a:ext cx="525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986325" y="948150"/>
            <a:ext cx="52506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SemiBold"/>
              <a:buNone/>
              <a:defRPr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70" r:id="rId13"/>
    <p:sldLayoutId id="2147483671" r:id="rId14"/>
    <p:sldLayoutId id="2147483672" r:id="rId15"/>
    <p:sldLayoutId id="2147483673" r:id="rId16"/>
    <p:sldLayoutId id="214748367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anconic/skin-cancer-malignant-vs-benign" TargetMode="External"/><Relationship Id="rId2" Type="http://schemas.openxmlformats.org/officeDocument/2006/relationships/hyperlink" Target="https://www.isic-archive.com/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anconic/skin-cancer-malignant-vs-benig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kaggle.com/code/pkdarabi/brain-tumor-detection-by-cnn-pytorc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huggingface.co/learn/computer-vision-course/unit2/cnns/resne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kaggle.com/code/miladfa7/brain-tumor-detection-vision-transformer-99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astcancer.org/screening-testing/artificial-intelligenc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huggingface.co/learn/computer-vision-course/en/unit2/cnns/introducti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ge-ai-vision.com/2024/03/vision-transformers-vs-cnns-at-the-edge/#:~:text=A%3A%20The%20main%20difference%20lies,relations%20between%20image%20patches%20directly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4-54212-8#citeas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98-024-54212-8#citea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>
            <a:spLocks noGrp="1"/>
          </p:cNvSpPr>
          <p:nvPr>
            <p:ph type="ctrTitle"/>
          </p:nvPr>
        </p:nvSpPr>
        <p:spPr>
          <a:xfrm>
            <a:off x="3543875" y="1530100"/>
            <a:ext cx="4831800" cy="18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Implementing CNNs, </a:t>
            </a:r>
            <a:r>
              <a:rPr lang="en-US" sz="2400" dirty="0" err="1"/>
              <a:t>ViT</a:t>
            </a:r>
            <a:r>
              <a:rPr lang="en-US" sz="2400" dirty="0"/>
              <a:t>, Transfer Learning and Fine Tuning in the detection of human skin cancer</a:t>
            </a:r>
          </a:p>
        </p:txBody>
      </p:sp>
      <p:sp>
        <p:nvSpPr>
          <p:cNvPr id="320" name="Google Shape;320;p34"/>
          <p:cNvSpPr txBox="1">
            <a:spLocks noGrp="1"/>
          </p:cNvSpPr>
          <p:nvPr>
            <p:ph type="subTitle" idx="1"/>
          </p:nvPr>
        </p:nvSpPr>
        <p:spPr>
          <a:xfrm>
            <a:off x="3543875" y="3486150"/>
            <a:ext cx="4831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Capstone IV, </a:t>
            </a:r>
            <a:r>
              <a:rPr lang="en" sz="1500" dirty="0" err="1"/>
              <a:t>Thinkful</a:t>
            </a:r>
            <a:r>
              <a:rPr lang="en" sz="1500" dirty="0"/>
              <a:t>/Chegg Skills Data Science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Chari Cortez</a:t>
            </a:r>
            <a:endParaRPr sz="1500" dirty="0"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3" y="1828050"/>
            <a:ext cx="3316200" cy="3316200"/>
            <a:chOff x="-320522" y="940050"/>
            <a:chExt cx="3316200" cy="3316200"/>
          </a:xfrm>
        </p:grpSpPr>
        <p:cxnSp>
          <p:nvCxnSpPr>
            <p:cNvPr id="322" name="Google Shape;322;p34"/>
            <p:cNvCxnSpPr/>
            <p:nvPr/>
          </p:nvCxnSpPr>
          <p:spPr>
            <a:xfrm>
              <a:off x="1337578" y="940050"/>
              <a:ext cx="0" cy="3316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34"/>
            <p:cNvCxnSpPr/>
            <p:nvPr/>
          </p:nvCxnSpPr>
          <p:spPr>
            <a:xfrm flipH="1">
              <a:off x="165232" y="1425696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34"/>
            <p:cNvCxnSpPr/>
            <p:nvPr/>
          </p:nvCxnSpPr>
          <p:spPr>
            <a:xfrm rot="10800000">
              <a:off x="165232" y="1425804"/>
              <a:ext cx="2344800" cy="234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34"/>
            <p:cNvCxnSpPr/>
            <p:nvPr/>
          </p:nvCxnSpPr>
          <p:spPr>
            <a:xfrm>
              <a:off x="-320522" y="2598150"/>
              <a:ext cx="3316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26" name="Google Shape;326;p34"/>
          <p:cNvCxnSpPr/>
          <p:nvPr/>
        </p:nvCxnSpPr>
        <p:spPr>
          <a:xfrm>
            <a:off x="3325075" y="-4850"/>
            <a:ext cx="0" cy="51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4"/>
          <p:cNvCxnSpPr/>
          <p:nvPr/>
        </p:nvCxnSpPr>
        <p:spPr>
          <a:xfrm>
            <a:off x="3325072" y="3486150"/>
            <a:ext cx="58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4"/>
          <p:cNvCxnSpPr/>
          <p:nvPr/>
        </p:nvCxnSpPr>
        <p:spPr>
          <a:xfrm>
            <a:off x="3325072" y="1276350"/>
            <a:ext cx="58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4"/>
          <p:cNvCxnSpPr/>
          <p:nvPr/>
        </p:nvCxnSpPr>
        <p:spPr>
          <a:xfrm>
            <a:off x="3325072" y="4095750"/>
            <a:ext cx="58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FDCA81-864D-0C49-1EA4-83125E793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Promote standards in skin imaging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 &amp; share dermatologic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Engage Clinicians &amp; CV Researchers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0613AAB-5700-023A-222A-D770E187896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(2637 samples)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(660 samples)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224 x 224 of two types of moles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978059C-400D-3778-7117-159808B1F2C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20000" y="3846529"/>
            <a:ext cx="3104100" cy="954900"/>
          </a:xfrm>
        </p:spPr>
        <p:txBody>
          <a:bodyPr/>
          <a:lstStyle/>
          <a:p>
            <a:r>
              <a:rPr lang="en-US" i="1" dirty="0"/>
              <a:t>Class balanced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Train: 1200 | 1437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Test: 300 | 360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D7F9446-66CE-FB2E-6405-7B8C3228C28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45474" y="3846529"/>
            <a:ext cx="3104100" cy="954900"/>
          </a:xfrm>
        </p:spPr>
        <p:txBody>
          <a:bodyPr/>
          <a:lstStyle/>
          <a:p>
            <a:r>
              <a:rPr lang="en-US" i="1" dirty="0"/>
              <a:t>Some images include extra-tumoral elements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Affected extremity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Ruler or scalar element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C0E91C8-6A0A-FE95-5762-8A17B4F6F44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ISIC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D2E3A89-8952-43D9-5BF7-B949F96BA6A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20000" y="3400854"/>
            <a:ext cx="3104100" cy="457200"/>
          </a:xfrm>
        </p:spPr>
        <p:txBody>
          <a:bodyPr/>
          <a:lstStyle/>
          <a:p>
            <a:r>
              <a:rPr lang="en-US" dirty="0"/>
              <a:t>Malignant vs Benign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0754ADD-988D-4965-D856-E8FA6E0668DF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Labeled images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2CB8F07-6CDB-9E7B-7376-8CFAC845EC0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945444" y="3400854"/>
            <a:ext cx="3104100" cy="457200"/>
          </a:xfrm>
        </p:spPr>
        <p:txBody>
          <a:bodyPr/>
          <a:lstStyle/>
          <a:p>
            <a:r>
              <a:rPr lang="en-US" dirty="0"/>
              <a:t>Not uniform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E6737-4965-D451-7739-C56D080CE33E}"/>
              </a:ext>
            </a:extLst>
          </p:cNvPr>
          <p:cNvSpPr txBox="1"/>
          <p:nvPr/>
        </p:nvSpPr>
        <p:spPr>
          <a:xfrm>
            <a:off x="3966461" y="4858740"/>
            <a:ext cx="4551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3"/>
              </a:rPr>
              <a:t>Kaggle | Skin Cancer: Malignant vs Benign</a:t>
            </a:r>
            <a:endParaRPr lang="en-US" sz="105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E4D652-877F-C4D9-F925-101D47810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6455"/>
            <a:ext cx="7704000" cy="572700"/>
          </a:xfrm>
        </p:spPr>
        <p:txBody>
          <a:bodyPr/>
          <a:lstStyle/>
          <a:p>
            <a:r>
              <a:rPr lang="en-US" sz="2400" dirty="0"/>
              <a:t>Processed pictures of moles from the ISIC Archive</a:t>
            </a:r>
          </a:p>
        </p:txBody>
      </p:sp>
    </p:spTree>
    <p:extLst>
      <p:ext uri="{BB962C8B-B14F-4D97-AF65-F5344CB8AC3E}">
        <p14:creationId xmlns:p14="http://schemas.microsoft.com/office/powerpoint/2010/main" val="126268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7CD575-A03C-54D1-2F91-0ED2C7AE7BCD}"/>
              </a:ext>
            </a:extLst>
          </p:cNvPr>
          <p:cNvSpPr txBox="1"/>
          <p:nvPr/>
        </p:nvSpPr>
        <p:spPr>
          <a:xfrm>
            <a:off x="3966461" y="4858740"/>
            <a:ext cx="4551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3"/>
              </a:rPr>
              <a:t>Kaggle | Skin Cancer: Malignant vs Benign</a:t>
            </a:r>
            <a:endParaRPr lang="en-US" sz="105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6" name="Picture 5" descr="A close-up of a yellow and red spot&#10;&#10;Description automatically generated with medium confidence">
            <a:extLst>
              <a:ext uri="{FF2B5EF4-FFF2-40B4-BE49-F238E27FC236}">
                <a16:creationId xmlns:a16="http://schemas.microsoft.com/office/drawing/2014/main" id="{0E58C7F7-00CE-2F01-E5A9-22C29EE71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21" b="-541"/>
          <a:stretch/>
        </p:blipFill>
        <p:spPr>
          <a:xfrm>
            <a:off x="577573" y="1162945"/>
            <a:ext cx="3899572" cy="202009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9CEAF23-87C0-8123-816A-F76BDB8B353D}"/>
              </a:ext>
            </a:extLst>
          </p:cNvPr>
          <p:cNvGrpSpPr/>
          <p:nvPr/>
        </p:nvGrpSpPr>
        <p:grpSpPr>
          <a:xfrm>
            <a:off x="903427" y="3686064"/>
            <a:ext cx="2581002" cy="767446"/>
            <a:chOff x="421396" y="3514819"/>
            <a:chExt cx="2581002" cy="767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68955F-9D2F-ACCB-B71E-C5DCD502FAD6}"/>
                </a:ext>
              </a:extLst>
            </p:cNvPr>
            <p:cNvSpPr txBox="1"/>
            <p:nvPr/>
          </p:nvSpPr>
          <p:spPr>
            <a:xfrm>
              <a:off x="421396" y="3736959"/>
              <a:ext cx="671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oppins" pitchFamily="2" charset="77"/>
                  <a:cs typeface="Poppins" pitchFamily="2" charset="77"/>
                </a:rPr>
                <a:t>Train</a:t>
              </a:r>
              <a:endParaRPr lang="en-US" dirty="0">
                <a:latin typeface="Poppins" pitchFamily="2" charset="77"/>
                <a:cs typeface="Poppins" pitchFamily="2" charset="77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5DA16B-44E8-4944-31C7-876370672233}"/>
                </a:ext>
              </a:extLst>
            </p:cNvPr>
            <p:cNvGrpSpPr/>
            <p:nvPr/>
          </p:nvGrpSpPr>
          <p:grpSpPr>
            <a:xfrm>
              <a:off x="1027805" y="3637928"/>
              <a:ext cx="239396" cy="505838"/>
              <a:chOff x="1092604" y="3637929"/>
              <a:chExt cx="322471" cy="505838"/>
            </a:xfrm>
          </p:grpSpPr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2B168F93-D3AF-4768-F46A-D2C5979313F4}"/>
                  </a:ext>
                </a:extLst>
              </p:cNvPr>
              <p:cNvSpPr/>
              <p:nvPr/>
            </p:nvSpPr>
            <p:spPr>
              <a:xfrm>
                <a:off x="1201067" y="3637929"/>
                <a:ext cx="214008" cy="50583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ADACD78-22F0-DBEC-A6F6-25F06933B356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1092604" y="3890847"/>
                <a:ext cx="111875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F24F1B-BE90-7DDD-093C-3A215429CDD4}"/>
                </a:ext>
              </a:extLst>
            </p:cNvPr>
            <p:cNvSpPr txBox="1"/>
            <p:nvPr/>
          </p:nvSpPr>
          <p:spPr>
            <a:xfrm>
              <a:off x="1267199" y="3514819"/>
              <a:ext cx="1735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  <a:latin typeface="Poppins" pitchFamily="2" charset="77"/>
                  <a:cs typeface="Poppins" pitchFamily="2" charset="77"/>
                </a:rPr>
                <a:t>Train (new; 80%)</a:t>
              </a:r>
              <a:endParaRPr lang="en-US" sz="1200" dirty="0">
                <a:latin typeface="Poppins" pitchFamily="2" charset="77"/>
                <a:cs typeface="Poppins" pitchFamily="2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2037B4-A468-C816-2D56-CE58D4AB3609}"/>
                </a:ext>
              </a:extLst>
            </p:cNvPr>
            <p:cNvSpPr txBox="1"/>
            <p:nvPr/>
          </p:nvSpPr>
          <p:spPr>
            <a:xfrm>
              <a:off x="1267199" y="4005266"/>
              <a:ext cx="17351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/>
                  </a:solidFill>
                  <a:latin typeface="Poppins" pitchFamily="2" charset="77"/>
                  <a:cs typeface="Poppins" pitchFamily="2" charset="77"/>
                </a:rPr>
                <a:t>Validation (20%)</a:t>
              </a:r>
              <a:endParaRPr lang="en-US" sz="1200" dirty="0">
                <a:latin typeface="Poppins" pitchFamily="2" charset="77"/>
                <a:cs typeface="Poppins" pitchFamily="2" charset="77"/>
              </a:endParaRPr>
            </a:p>
          </p:txBody>
        </p:sp>
      </p:grp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3DF5C6B-9A63-20AB-A29D-C61119F14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56" y="1115040"/>
            <a:ext cx="3582187" cy="23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F2C680B-CCEA-CA61-D606-1BACE4EE8CC9}"/>
              </a:ext>
            </a:extLst>
          </p:cNvPr>
          <p:cNvGrpSpPr/>
          <p:nvPr/>
        </p:nvGrpSpPr>
        <p:grpSpPr>
          <a:xfrm>
            <a:off x="3204600" y="3686064"/>
            <a:ext cx="4811985" cy="965620"/>
            <a:chOff x="3204600" y="3686064"/>
            <a:chExt cx="4811985" cy="965620"/>
          </a:xfrm>
        </p:grpSpPr>
        <p:pic>
          <p:nvPicPr>
            <p:cNvPr id="19" name="Picture 18" descr="A black screen with white text&#10;&#10;Description automatically generated">
              <a:extLst>
                <a:ext uri="{FF2B5EF4-FFF2-40B4-BE49-F238E27FC236}">
                  <a16:creationId xmlns:a16="http://schemas.microsoft.com/office/drawing/2014/main" id="{42C01103-F608-37AC-EF7C-4D6BC11B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9312" y="3686064"/>
              <a:ext cx="3117273" cy="965620"/>
            </a:xfrm>
            <a:prstGeom prst="rect">
              <a:avLst/>
            </a:prstGeom>
            <a:ln w="6350">
              <a:solidFill>
                <a:schemeClr val="tx1">
                  <a:lumMod val="95000"/>
                </a:schemeClr>
              </a:solidFill>
            </a:ln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B954EF0-30ED-7473-32EE-2BB1601E3C4F}"/>
                </a:ext>
              </a:extLst>
            </p:cNvPr>
            <p:cNvCxnSpPr/>
            <p:nvPr/>
          </p:nvCxnSpPr>
          <p:spPr>
            <a:xfrm>
              <a:off x="3240000" y="3809173"/>
              <a:ext cx="1512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528AD8-7561-8888-99C3-E5C73E1EF27E}"/>
                </a:ext>
              </a:extLst>
            </p:cNvPr>
            <p:cNvSpPr txBox="1"/>
            <p:nvPr/>
          </p:nvSpPr>
          <p:spPr>
            <a:xfrm>
              <a:off x="3204600" y="3831258"/>
              <a:ext cx="15827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accent6"/>
                  </a:solidFill>
                  <a:latin typeface="Poppins" pitchFamily="2" charset="77"/>
                  <a:cs typeface="Poppins" pitchFamily="2" charset="77"/>
                </a:rPr>
                <a:t>Transformations/</a:t>
              </a:r>
            </a:p>
            <a:p>
              <a:pPr algn="ctr"/>
              <a:r>
                <a:rPr lang="en-US" sz="1100" i="1" dirty="0">
                  <a:solidFill>
                    <a:schemeClr val="accent6"/>
                  </a:solidFill>
                  <a:latin typeface="Poppins" pitchFamily="2" charset="77"/>
                  <a:cs typeface="Poppins" pitchFamily="2" charset="77"/>
                </a:rPr>
                <a:t>Augmentations</a:t>
              </a:r>
              <a:endParaRPr lang="en-US" sz="1100" i="1" dirty="0">
                <a:latin typeface="Poppins" pitchFamily="2" charset="77"/>
                <a:cs typeface="Poppins" pitchFamily="2" charset="7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0B0636-0CB4-79F6-F3C7-0AE23887BF09}"/>
              </a:ext>
            </a:extLst>
          </p:cNvPr>
          <p:cNvSpPr txBox="1"/>
          <p:nvPr/>
        </p:nvSpPr>
        <p:spPr>
          <a:xfrm>
            <a:off x="919149" y="4660706"/>
            <a:ext cx="67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Test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428E76-36D0-07FE-C4EF-1C501605BA1B}"/>
              </a:ext>
            </a:extLst>
          </p:cNvPr>
          <p:cNvSpPr txBox="1"/>
          <p:nvPr/>
        </p:nvSpPr>
        <p:spPr>
          <a:xfrm>
            <a:off x="1067983" y="4318935"/>
            <a:ext cx="342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&amp;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9EAC45E3-3C21-C840-E11D-D93F2FCA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1047"/>
            <a:ext cx="7704000" cy="572700"/>
          </a:xfrm>
        </p:spPr>
        <p:txBody>
          <a:bodyPr/>
          <a:lstStyle/>
          <a:p>
            <a:r>
              <a:rPr lang="en-US" dirty="0"/>
              <a:t>Train &amp; Val split + data augmentations</a:t>
            </a:r>
          </a:p>
        </p:txBody>
      </p:sp>
    </p:spTree>
    <p:extLst>
      <p:ext uri="{BB962C8B-B14F-4D97-AF65-F5344CB8AC3E}">
        <p14:creationId xmlns:p14="http://schemas.microsoft.com/office/powerpoint/2010/main" val="22768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3.2 CNN Model</a:t>
            </a:r>
            <a:endParaRPr lang="en-US" sz="6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Establishing baseline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02235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B716-940F-B6DF-9D6C-7ACF3AF0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4572"/>
            <a:ext cx="7704000" cy="572700"/>
          </a:xfrm>
        </p:spPr>
        <p:txBody>
          <a:bodyPr/>
          <a:lstStyle/>
          <a:p>
            <a:r>
              <a:rPr lang="en-US" sz="2400" dirty="0"/>
              <a:t>CNN model for human skin tumor classification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8022B2-BADE-6F1A-6CDC-CF825F0A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8" y="974895"/>
            <a:ext cx="4482124" cy="3193708"/>
          </a:xfrm>
          <a:prstGeom prst="rect">
            <a:avLst/>
          </a:prstGeom>
          <a:ln w="6350">
            <a:solidFill>
              <a:schemeClr val="tx1">
                <a:lumMod val="95000"/>
              </a:schemeClr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5A324C2-33FC-CC7D-AA8E-C0A538B6447F}"/>
              </a:ext>
            </a:extLst>
          </p:cNvPr>
          <p:cNvGrpSpPr/>
          <p:nvPr/>
        </p:nvGrpSpPr>
        <p:grpSpPr>
          <a:xfrm>
            <a:off x="5527154" y="906208"/>
            <a:ext cx="3469708" cy="3412519"/>
            <a:chOff x="5527154" y="906208"/>
            <a:chExt cx="3469708" cy="3412519"/>
          </a:xfrm>
        </p:grpSpPr>
        <p:pic>
          <p:nvPicPr>
            <p:cNvPr id="5" name="Picture 4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08D3C251-B118-E880-833D-1A1F1291B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7154" y="906208"/>
              <a:ext cx="3469708" cy="465256"/>
            </a:xfrm>
            <a:prstGeom prst="rect">
              <a:avLst/>
            </a:prstGeom>
            <a:ln w="6350">
              <a:solidFill>
                <a:schemeClr val="bg1">
                  <a:lumMod val="10000"/>
                  <a:lumOff val="90000"/>
                </a:schemeClr>
              </a:solidFill>
            </a:ln>
          </p:spPr>
        </p:pic>
        <p:pic>
          <p:nvPicPr>
            <p:cNvPr id="7" name="Picture 6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C0BF5647-280C-020B-8B2C-4D68B98E7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7154" y="2448554"/>
              <a:ext cx="2633508" cy="1870173"/>
            </a:xfrm>
            <a:prstGeom prst="rect">
              <a:avLst/>
            </a:prstGeom>
            <a:ln w="6350">
              <a:solidFill>
                <a:schemeClr val="bg1">
                  <a:lumMod val="10000"/>
                  <a:lumOff val="90000"/>
                </a:schemeClr>
              </a:solidFill>
            </a:ln>
          </p:spPr>
        </p:pic>
        <p:pic>
          <p:nvPicPr>
            <p:cNvPr id="9" name="Picture 8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3BECC29D-9315-CA8D-F2F9-E02162047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91"/>
            <a:stretch/>
          </p:blipFill>
          <p:spPr>
            <a:xfrm>
              <a:off x="5527154" y="1450988"/>
              <a:ext cx="2411447" cy="883682"/>
            </a:xfrm>
            <a:prstGeom prst="rect">
              <a:avLst/>
            </a:prstGeom>
            <a:ln w="6350">
              <a:solidFill>
                <a:schemeClr val="bg1">
                  <a:lumMod val="10000"/>
                  <a:lumOff val="90000"/>
                </a:schemeClr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C0BB31-968A-4483-D916-F64F7B9A3DB4}"/>
              </a:ext>
            </a:extLst>
          </p:cNvPr>
          <p:cNvSpPr txBox="1"/>
          <p:nvPr/>
        </p:nvSpPr>
        <p:spPr>
          <a:xfrm>
            <a:off x="3254644" y="4765750"/>
            <a:ext cx="5588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7"/>
              </a:rPr>
              <a:t>Kaggle | Brain Tumor Detection by CNN (PyTorch)</a:t>
            </a:r>
            <a:endParaRPr lang="en-US" sz="105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518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ABA7-6C8A-EB77-40CD-7C69BB55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CNN model is converging and learning well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13600D-6E20-DBCC-AB5E-917D9B724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4" y="1502848"/>
            <a:ext cx="7557025" cy="30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113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2941-BCC7-C3AE-CAC3-CE463AC6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73438"/>
            <a:ext cx="7704000" cy="572700"/>
          </a:xfrm>
        </p:spPr>
        <p:txBody>
          <a:bodyPr/>
          <a:lstStyle/>
          <a:p>
            <a:r>
              <a:rPr lang="en-US" dirty="0"/>
              <a:t>Establishing baseline performance metrics </a:t>
            </a:r>
          </a:p>
        </p:txBody>
      </p:sp>
      <p:pic>
        <p:nvPicPr>
          <p:cNvPr id="4" name="Picture 3" descr="A screenshot of a black background with white text&#10;&#10;Description automatically generated">
            <a:extLst>
              <a:ext uri="{FF2B5EF4-FFF2-40B4-BE49-F238E27FC236}">
                <a16:creationId xmlns:a16="http://schemas.microsoft.com/office/drawing/2014/main" id="{65D3076D-5100-75D5-AFFC-85B59D200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4" y="2410302"/>
            <a:ext cx="3990165" cy="1283792"/>
          </a:xfrm>
          <a:prstGeom prst="rect">
            <a:avLst/>
          </a:prstGeom>
          <a:ln w="6350">
            <a:solidFill>
              <a:schemeClr val="tx1">
                <a:lumMod val="95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E68486-662B-838C-5C69-7F61623DF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1"/>
          <a:stretch/>
        </p:blipFill>
        <p:spPr bwMode="auto">
          <a:xfrm>
            <a:off x="4574393" y="1221792"/>
            <a:ext cx="3507676" cy="3513079"/>
          </a:xfrm>
          <a:prstGeom prst="rect">
            <a:avLst/>
          </a:prstGeom>
          <a:noFill/>
          <a:ln w="6350">
            <a:solidFill>
              <a:schemeClr val="tx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BB3B4C-BF2E-F78E-EB27-E3A275DE8CE4}"/>
              </a:ext>
            </a:extLst>
          </p:cNvPr>
          <p:cNvGrpSpPr/>
          <p:nvPr/>
        </p:nvGrpSpPr>
        <p:grpSpPr>
          <a:xfrm>
            <a:off x="4750130" y="3052198"/>
            <a:ext cx="1525977" cy="1473511"/>
            <a:chOff x="4750130" y="3052198"/>
            <a:chExt cx="1525977" cy="147351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868C5A-7BA4-7A94-5C04-472EC8DB4FFE}"/>
                </a:ext>
              </a:extLst>
            </p:cNvPr>
            <p:cNvSpPr/>
            <p:nvPr/>
          </p:nvSpPr>
          <p:spPr>
            <a:xfrm>
              <a:off x="5682341" y="3052198"/>
              <a:ext cx="593766" cy="572964"/>
            </a:xfrm>
            <a:prstGeom prst="roundRect">
              <a:avLst/>
            </a:prstGeom>
            <a:noFill/>
            <a:ln w="28575">
              <a:solidFill>
                <a:srgbClr val="00C1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0547EE-0BF0-90E1-4391-AE34CAB6E93A}"/>
                </a:ext>
              </a:extLst>
            </p:cNvPr>
            <p:cNvCxnSpPr/>
            <p:nvPr/>
          </p:nvCxnSpPr>
          <p:spPr>
            <a:xfrm>
              <a:off x="4750130" y="3518286"/>
              <a:ext cx="486888" cy="0"/>
            </a:xfrm>
            <a:prstGeom prst="line">
              <a:avLst/>
            </a:prstGeom>
            <a:ln w="28575">
              <a:solidFill>
                <a:srgbClr val="00C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C4C91B-6BE4-D6CD-F9D3-C196010F0776}"/>
                </a:ext>
              </a:extLst>
            </p:cNvPr>
            <p:cNvCxnSpPr/>
            <p:nvPr/>
          </p:nvCxnSpPr>
          <p:spPr>
            <a:xfrm>
              <a:off x="5735780" y="4525709"/>
              <a:ext cx="486888" cy="0"/>
            </a:xfrm>
            <a:prstGeom prst="line">
              <a:avLst/>
            </a:prstGeom>
            <a:ln w="28575">
              <a:solidFill>
                <a:srgbClr val="00C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896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11EE-D417-CC14-7CB2-3499A867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ROC curves are in the ideal spot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BB77D1-92E4-955D-4FC6-F0F881E2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46" y="1329171"/>
            <a:ext cx="5484308" cy="3513079"/>
          </a:xfrm>
          <a:prstGeom prst="rect">
            <a:avLst/>
          </a:prstGeom>
          <a:noFill/>
          <a:ln w="6350">
            <a:solidFill>
              <a:schemeClr val="tx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3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905" y="1256084"/>
            <a:ext cx="5360190" cy="1551000"/>
          </a:xfrm>
        </p:spPr>
        <p:txBody>
          <a:bodyPr/>
          <a:lstStyle/>
          <a:p>
            <a:r>
              <a:rPr lang="en-US" sz="4400" dirty="0"/>
              <a:t>3.3 </a:t>
            </a:r>
            <a:r>
              <a:rPr lang="en-US" sz="4400" dirty="0" err="1"/>
              <a:t>ResNet</a:t>
            </a:r>
            <a:r>
              <a:rPr lang="en-US" sz="4400" dirty="0"/>
              <a:t> Model</a:t>
            </a:r>
            <a:endParaRPr lang="en-US" sz="5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Transfer Learning; from Hugging Face Computer Vision course Transformers library</a:t>
            </a:r>
          </a:p>
        </p:txBody>
      </p:sp>
    </p:spTree>
    <p:extLst>
      <p:ext uri="{BB962C8B-B14F-4D97-AF65-F5344CB8AC3E}">
        <p14:creationId xmlns:p14="http://schemas.microsoft.com/office/powerpoint/2010/main" val="364937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FF33-B7E9-E42B-819C-F09795E5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3387"/>
            <a:ext cx="7704000" cy="572700"/>
          </a:xfrm>
        </p:spPr>
        <p:txBody>
          <a:bodyPr/>
          <a:lstStyle/>
          <a:p>
            <a:r>
              <a:rPr lang="en-US" sz="2400" dirty="0"/>
              <a:t>Pre-trained </a:t>
            </a:r>
            <a:r>
              <a:rPr lang="en-US" sz="2400" dirty="0" err="1"/>
              <a:t>ResNet</a:t>
            </a:r>
            <a:r>
              <a:rPr lang="en-US" sz="2400" dirty="0"/>
              <a:t> with an image classification head using transformers library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34B54-B05B-67DD-3046-D9BEE529EE52}"/>
              </a:ext>
            </a:extLst>
          </p:cNvPr>
          <p:cNvSpPr txBox="1"/>
          <p:nvPr/>
        </p:nvSpPr>
        <p:spPr>
          <a:xfrm>
            <a:off x="3254644" y="4765750"/>
            <a:ext cx="5588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2"/>
              </a:rPr>
              <a:t>Hugging Face Computer Vision Course -- ResNet (Residual Network)</a:t>
            </a:r>
            <a:endParaRPr lang="en-US" sz="105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7435C0A-2E71-DA8C-A6AC-2CECA5631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343819"/>
            <a:ext cx="7772400" cy="1235730"/>
          </a:xfrm>
          <a:prstGeom prst="rect">
            <a:avLst/>
          </a:prstGeom>
          <a:ln w="6350">
            <a:solidFill>
              <a:schemeClr val="tx1">
                <a:lumMod val="9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FC1DE-C3BE-1B7F-9813-26A547C35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414805"/>
            <a:ext cx="7772400" cy="767012"/>
          </a:xfrm>
          <a:prstGeom prst="rect">
            <a:avLst/>
          </a:prstGeom>
          <a:ln w="6350">
            <a:solidFill>
              <a:schemeClr val="tx1">
                <a:lumMod val="9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A310A3-31EB-1EE9-9C4C-D5CD0FD0738D}"/>
              </a:ext>
            </a:extLst>
          </p:cNvPr>
          <p:cNvSpPr txBox="1"/>
          <p:nvPr/>
        </p:nvSpPr>
        <p:spPr>
          <a:xfrm>
            <a:off x="720000" y="3808456"/>
            <a:ext cx="75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sym typeface="Wingdings" pitchFamily="2" charset="2"/>
              </a:rPr>
              <a:t> </a:t>
            </a:r>
            <a:r>
              <a:rPr lang="en-US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Utilized the same Loss function, Optimizer, Learning Rate, Learning Rate Scheduler, and Number of epochs used in CNN</a:t>
            </a:r>
            <a:endParaRPr lang="en-US" i="1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1069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ABA7-6C8A-EB77-40CD-7C69BB55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Validation data shows model is learning and performing well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5FFF91C-A315-2C92-D44E-1544C5C6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642333"/>
            <a:ext cx="7557025" cy="30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542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1. Background</a:t>
            </a:r>
            <a:endParaRPr lang="en-US" sz="6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AI, CNNs, and breast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1499923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2941-BCC7-C3AE-CAC3-CE463AC6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73438"/>
            <a:ext cx="7704000" cy="572700"/>
          </a:xfrm>
        </p:spPr>
        <p:txBody>
          <a:bodyPr/>
          <a:lstStyle/>
          <a:p>
            <a:r>
              <a:rPr lang="en-US" sz="2400" dirty="0" err="1"/>
              <a:t>ResNet</a:t>
            </a:r>
            <a:r>
              <a:rPr lang="en-US" sz="2400" dirty="0"/>
              <a:t> has </a:t>
            </a:r>
            <a:r>
              <a:rPr lang="en-US" sz="2400" i="1" dirty="0"/>
              <a:t>excellent </a:t>
            </a:r>
            <a:r>
              <a:rPr lang="en-US" sz="2400" dirty="0"/>
              <a:t>performance metrics and less False Negatives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3460B69-E357-1FDE-37F6-DEED9AB0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7" y="2334200"/>
            <a:ext cx="4398723" cy="1374005"/>
          </a:xfrm>
          <a:prstGeom prst="rect">
            <a:avLst/>
          </a:prstGeom>
          <a:ln w="6350">
            <a:solidFill>
              <a:schemeClr val="tx1">
                <a:lumMod val="95000"/>
              </a:schemeClr>
            </a:solidFill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0DD3B5-311C-AB7E-A923-62C07B5DE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11"/>
          <a:stretch/>
        </p:blipFill>
        <p:spPr bwMode="auto">
          <a:xfrm>
            <a:off x="4793828" y="1264662"/>
            <a:ext cx="3518262" cy="3513079"/>
          </a:xfrm>
          <a:prstGeom prst="rect">
            <a:avLst/>
          </a:prstGeom>
          <a:noFill/>
          <a:ln w="6350">
            <a:solidFill>
              <a:schemeClr val="tx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FE8F941-A2BC-B450-8A8C-1C7533DF2898}"/>
              </a:ext>
            </a:extLst>
          </p:cNvPr>
          <p:cNvGrpSpPr/>
          <p:nvPr/>
        </p:nvGrpSpPr>
        <p:grpSpPr>
          <a:xfrm>
            <a:off x="4975760" y="3087823"/>
            <a:ext cx="1525977" cy="1473511"/>
            <a:chOff x="4750130" y="3052198"/>
            <a:chExt cx="1525977" cy="147351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ABDD53D-F414-B835-E296-42DCC2F86050}"/>
                </a:ext>
              </a:extLst>
            </p:cNvPr>
            <p:cNvSpPr/>
            <p:nvPr/>
          </p:nvSpPr>
          <p:spPr>
            <a:xfrm>
              <a:off x="5682341" y="3052198"/>
              <a:ext cx="593766" cy="572964"/>
            </a:xfrm>
            <a:prstGeom prst="roundRect">
              <a:avLst/>
            </a:prstGeom>
            <a:noFill/>
            <a:ln w="28575">
              <a:solidFill>
                <a:srgbClr val="00C1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B5B91B-EED6-A3ED-B71B-92024AA93719}"/>
                </a:ext>
              </a:extLst>
            </p:cNvPr>
            <p:cNvCxnSpPr/>
            <p:nvPr/>
          </p:nvCxnSpPr>
          <p:spPr>
            <a:xfrm>
              <a:off x="4750130" y="3518286"/>
              <a:ext cx="486888" cy="0"/>
            </a:xfrm>
            <a:prstGeom prst="line">
              <a:avLst/>
            </a:prstGeom>
            <a:ln w="28575">
              <a:solidFill>
                <a:srgbClr val="00C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C3E833-0CCB-E4AB-787D-2E75E29C4B11}"/>
                </a:ext>
              </a:extLst>
            </p:cNvPr>
            <p:cNvCxnSpPr/>
            <p:nvPr/>
          </p:nvCxnSpPr>
          <p:spPr>
            <a:xfrm>
              <a:off x="5735780" y="4525709"/>
              <a:ext cx="486888" cy="0"/>
            </a:xfrm>
            <a:prstGeom prst="line">
              <a:avLst/>
            </a:prstGeom>
            <a:ln w="28575">
              <a:solidFill>
                <a:srgbClr val="00C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298F3E-2C23-C174-D286-89902D585A2B}"/>
              </a:ext>
            </a:extLst>
          </p:cNvPr>
          <p:cNvGrpSpPr/>
          <p:nvPr/>
        </p:nvGrpSpPr>
        <p:grpSpPr>
          <a:xfrm>
            <a:off x="2481943" y="2683823"/>
            <a:ext cx="1270661" cy="725947"/>
            <a:chOff x="2481943" y="2683823"/>
            <a:chExt cx="1270661" cy="72594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DE62CF-1892-DB8A-65FB-077E8E7888DF}"/>
                </a:ext>
              </a:extLst>
            </p:cNvPr>
            <p:cNvSpPr/>
            <p:nvPr/>
          </p:nvSpPr>
          <p:spPr>
            <a:xfrm>
              <a:off x="2481943" y="2683823"/>
              <a:ext cx="1270660" cy="213756"/>
            </a:xfrm>
            <a:prstGeom prst="rect">
              <a:avLst/>
            </a:prstGeom>
            <a:solidFill>
              <a:srgbClr val="FFFF0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BBACB6-6A60-A076-0AE9-05D91CCA03D4}"/>
                </a:ext>
              </a:extLst>
            </p:cNvPr>
            <p:cNvSpPr/>
            <p:nvPr/>
          </p:nvSpPr>
          <p:spPr>
            <a:xfrm>
              <a:off x="3277590" y="3196014"/>
              <a:ext cx="475014" cy="213756"/>
            </a:xfrm>
            <a:prstGeom prst="rect">
              <a:avLst/>
            </a:prstGeom>
            <a:solidFill>
              <a:srgbClr val="FFFF0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5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11EE-D417-CC14-7CB2-3499A867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88937"/>
            <a:ext cx="7704000" cy="572700"/>
          </a:xfrm>
        </p:spPr>
        <p:txBody>
          <a:bodyPr/>
          <a:lstStyle/>
          <a:p>
            <a:r>
              <a:rPr lang="en-US" sz="2400" dirty="0" err="1"/>
              <a:t>ResNet</a:t>
            </a:r>
            <a:r>
              <a:rPr lang="en-US" sz="2400" dirty="0"/>
              <a:t> ROC curves are in the ideal spot with minimal overfitting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5BD37E6-EE20-D114-AE0E-39D18DCA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31" y="1586981"/>
            <a:ext cx="4985735" cy="319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43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905" y="1256084"/>
            <a:ext cx="5360190" cy="1551000"/>
          </a:xfrm>
        </p:spPr>
        <p:txBody>
          <a:bodyPr/>
          <a:lstStyle/>
          <a:p>
            <a:r>
              <a:rPr lang="en-US" sz="4400" dirty="0"/>
              <a:t>3.4 </a:t>
            </a:r>
            <a:r>
              <a:rPr lang="en-US" sz="4400" dirty="0" err="1"/>
              <a:t>ViT</a:t>
            </a:r>
            <a:r>
              <a:rPr lang="en-US" sz="4400" dirty="0"/>
              <a:t> Model</a:t>
            </a:r>
            <a:endParaRPr lang="en-US" sz="5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Transfer Learning; from Weights &amp; Biases (W&amp;B) AI developer platform</a:t>
            </a:r>
          </a:p>
        </p:txBody>
      </p:sp>
    </p:spTree>
    <p:extLst>
      <p:ext uri="{BB962C8B-B14F-4D97-AF65-F5344CB8AC3E}">
        <p14:creationId xmlns:p14="http://schemas.microsoft.com/office/powerpoint/2010/main" val="2822693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FF33-B7E9-E42B-819C-F09795E5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3387"/>
            <a:ext cx="7704000" cy="572700"/>
          </a:xfrm>
        </p:spPr>
        <p:txBody>
          <a:bodyPr/>
          <a:lstStyle/>
          <a:p>
            <a:r>
              <a:rPr lang="en-US" sz="2400" dirty="0"/>
              <a:t>Pre-trained </a:t>
            </a:r>
            <a:r>
              <a:rPr lang="en-US" sz="2400" dirty="0" err="1"/>
              <a:t>ViT</a:t>
            </a:r>
            <a:r>
              <a:rPr lang="en-US" sz="2400" dirty="0"/>
              <a:t> model with a linear layer on top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34B54-B05B-67DD-3046-D9BEE529EE52}"/>
              </a:ext>
            </a:extLst>
          </p:cNvPr>
          <p:cNvSpPr txBox="1"/>
          <p:nvPr/>
        </p:nvSpPr>
        <p:spPr>
          <a:xfrm>
            <a:off x="3254644" y="4765750"/>
            <a:ext cx="5588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2"/>
              </a:rPr>
              <a:t>Kaggle | Brain Tumor Detection Vision Transformer </a:t>
            </a:r>
            <a:endParaRPr lang="en-US" sz="105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310A3-31EB-1EE9-9C4C-D5CD0FD0738D}"/>
              </a:ext>
            </a:extLst>
          </p:cNvPr>
          <p:cNvSpPr txBox="1"/>
          <p:nvPr/>
        </p:nvSpPr>
        <p:spPr>
          <a:xfrm>
            <a:off x="720000" y="3808455"/>
            <a:ext cx="75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Utilized the same Learning Rate Scheduler and Number of epochs used in CNN &amp; </a:t>
            </a:r>
            <a:r>
              <a:rPr lang="en-US" i="1" dirty="0" err="1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ResNet</a:t>
            </a:r>
            <a:r>
              <a:rPr lang="en-US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 </a:t>
            </a:r>
            <a:endParaRPr lang="en-US" i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D2D4D-5005-5F32-271D-ECF64086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69601"/>
            <a:ext cx="7772400" cy="862687"/>
          </a:xfrm>
          <a:prstGeom prst="rect">
            <a:avLst/>
          </a:prstGeo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77C22CA-0395-548B-F941-83AA69946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392259"/>
            <a:ext cx="6423471" cy="11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8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ABA7-6C8A-EB77-40CD-7C69BB55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8116"/>
            <a:ext cx="7704000" cy="572700"/>
          </a:xfrm>
        </p:spPr>
        <p:txBody>
          <a:bodyPr/>
          <a:lstStyle/>
          <a:p>
            <a:r>
              <a:rPr lang="en-US" sz="2400" dirty="0" err="1"/>
              <a:t>ViT</a:t>
            </a:r>
            <a:r>
              <a:rPr lang="en-US" sz="2400" dirty="0"/>
              <a:t> is converging and learning, but has lowest accuracy 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6561315-6896-0C5D-B45D-009D65CC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371600"/>
            <a:ext cx="5245100" cy="2400300"/>
          </a:xfrm>
          <a:prstGeom prst="rect">
            <a:avLst/>
          </a:prstGeom>
          <a:ln w="6350">
            <a:solidFill>
              <a:schemeClr val="tx1">
                <a:lumMod val="95000"/>
              </a:schemeClr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A862FC-ADE6-DC34-9CC6-EA30CF7B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113" y="3966745"/>
            <a:ext cx="5065774" cy="728639"/>
          </a:xfrm>
          <a:prstGeom prst="rect">
            <a:avLst/>
          </a:prstGeom>
          <a:ln w="6350"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110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2941-BCC7-C3AE-CAC3-CE463AC6E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73438"/>
            <a:ext cx="7704000" cy="572700"/>
          </a:xfrm>
        </p:spPr>
        <p:txBody>
          <a:bodyPr/>
          <a:lstStyle/>
          <a:p>
            <a:r>
              <a:rPr lang="en-US" sz="2400" dirty="0" err="1"/>
              <a:t>ViT</a:t>
            </a:r>
            <a:r>
              <a:rPr lang="en-US" sz="2400" dirty="0"/>
              <a:t> performance metrics are similar to those of baseline CNN ; most FNs</a:t>
            </a: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7AB534EC-795E-36F6-9AFF-49BF168B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8" y="2441656"/>
            <a:ext cx="4389182" cy="1421714"/>
          </a:xfrm>
          <a:prstGeom prst="rect">
            <a:avLst/>
          </a:prstGeom>
          <a:ln w="6350">
            <a:solidFill>
              <a:schemeClr val="tx1">
                <a:lumMod val="85000"/>
              </a:schemeClr>
            </a:solidFill>
          </a:ln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8AB6011-CAE8-E2ED-9E79-0AD5058E5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3"/>
          <a:stretch/>
        </p:blipFill>
        <p:spPr bwMode="auto">
          <a:xfrm>
            <a:off x="4718801" y="1395974"/>
            <a:ext cx="3610856" cy="35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CFF50A1-58BA-DD28-05F2-A1321603BF78}"/>
              </a:ext>
            </a:extLst>
          </p:cNvPr>
          <p:cNvGrpSpPr/>
          <p:nvPr/>
        </p:nvGrpSpPr>
        <p:grpSpPr>
          <a:xfrm>
            <a:off x="4996542" y="3152513"/>
            <a:ext cx="1558860" cy="1429603"/>
            <a:chOff x="4750130" y="3096106"/>
            <a:chExt cx="1558860" cy="142960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EB440F5-CFDD-DCEC-668A-BA63A44E729A}"/>
                </a:ext>
              </a:extLst>
            </p:cNvPr>
            <p:cNvSpPr/>
            <p:nvPr/>
          </p:nvSpPr>
          <p:spPr>
            <a:xfrm>
              <a:off x="5715224" y="3096106"/>
              <a:ext cx="593766" cy="572964"/>
            </a:xfrm>
            <a:prstGeom prst="roundRect">
              <a:avLst/>
            </a:prstGeom>
            <a:noFill/>
            <a:ln w="28575">
              <a:solidFill>
                <a:srgbClr val="00C1C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7F3833E-D107-2A8D-D3C1-B96E23336645}"/>
                </a:ext>
              </a:extLst>
            </p:cNvPr>
            <p:cNvCxnSpPr/>
            <p:nvPr/>
          </p:nvCxnSpPr>
          <p:spPr>
            <a:xfrm>
              <a:off x="4750130" y="3518286"/>
              <a:ext cx="486888" cy="0"/>
            </a:xfrm>
            <a:prstGeom prst="line">
              <a:avLst/>
            </a:prstGeom>
            <a:ln w="28575">
              <a:solidFill>
                <a:srgbClr val="00C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656F5E-814D-79FF-7B9C-00C5CE3E3316}"/>
                </a:ext>
              </a:extLst>
            </p:cNvPr>
            <p:cNvCxnSpPr/>
            <p:nvPr/>
          </p:nvCxnSpPr>
          <p:spPr>
            <a:xfrm>
              <a:off x="5735780" y="4525709"/>
              <a:ext cx="486888" cy="0"/>
            </a:xfrm>
            <a:prstGeom prst="line">
              <a:avLst/>
            </a:prstGeom>
            <a:ln w="28575">
              <a:solidFill>
                <a:srgbClr val="00C1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017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11EE-D417-CC14-7CB2-3499A867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88937"/>
            <a:ext cx="7704000" cy="572700"/>
          </a:xfrm>
        </p:spPr>
        <p:txBody>
          <a:bodyPr/>
          <a:lstStyle/>
          <a:p>
            <a:r>
              <a:rPr lang="en-US" sz="2400" dirty="0" err="1"/>
              <a:t>ViT</a:t>
            </a:r>
            <a:r>
              <a:rPr lang="en-US" sz="2400" dirty="0"/>
              <a:t> Validation ROC curve is in the ideal spot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B1705B4-2A65-EDBD-A868-27AAC11D5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44" y="1061637"/>
            <a:ext cx="5484309" cy="35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282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085" y="1256084"/>
            <a:ext cx="6485830" cy="1551000"/>
          </a:xfrm>
        </p:spPr>
        <p:txBody>
          <a:bodyPr/>
          <a:lstStyle/>
          <a:p>
            <a:r>
              <a:rPr lang="en-US" sz="4400" dirty="0"/>
              <a:t>3.5 Model comparison summary</a:t>
            </a:r>
            <a:endParaRPr lang="en-US" sz="5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Selected the best-performing model for Fine Tuning</a:t>
            </a:r>
          </a:p>
        </p:txBody>
      </p:sp>
    </p:spTree>
    <p:extLst>
      <p:ext uri="{BB962C8B-B14F-4D97-AF65-F5344CB8AC3E}">
        <p14:creationId xmlns:p14="http://schemas.microsoft.com/office/powerpoint/2010/main" val="363980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728D-A6F9-69CD-67E4-0923311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1468"/>
            <a:ext cx="3519600" cy="1657800"/>
          </a:xfrm>
        </p:spPr>
        <p:txBody>
          <a:bodyPr/>
          <a:lstStyle/>
          <a:p>
            <a:r>
              <a:rPr lang="en-US" sz="2400" dirty="0" err="1"/>
              <a:t>ResNet</a:t>
            </a:r>
            <a:r>
              <a:rPr lang="en-US" sz="2400" dirty="0"/>
              <a:t> is the model with the best performance metrics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F88C7-362B-756E-4EB4-D9BC200B3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850617"/>
            <a:ext cx="3519600" cy="125824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Highest accuracy score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Highest Malignant Recall and F1 Scores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Least False Negatives (False Malignant)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Highest ROC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06EEC6-F903-BA20-30C1-6781E065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896" y="665018"/>
            <a:ext cx="4122249" cy="439387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EECB4ED-586C-1DC3-E809-A2CF5A8FF22C}"/>
              </a:ext>
            </a:extLst>
          </p:cNvPr>
          <p:cNvSpPr txBox="1">
            <a:spLocks/>
          </p:cNvSpPr>
          <p:nvPr/>
        </p:nvSpPr>
        <p:spPr>
          <a:xfrm>
            <a:off x="720000" y="4108862"/>
            <a:ext cx="3519600" cy="81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Font typeface="Wingdings" pitchFamily="2" charset="2"/>
              <a:buChar char="Ø"/>
            </a:pPr>
            <a:endParaRPr lang="en-US" dirty="0"/>
          </a:p>
          <a:p>
            <a:pPr marL="152400" indent="0" algn="ctr"/>
            <a:r>
              <a:rPr lang="en-US" sz="1400" b="1" i="1" dirty="0">
                <a:latin typeface="Poppins SemiBold" pitchFamily="2" charset="77"/>
                <a:cs typeface="Poppins SemiBold" pitchFamily="2" charset="77"/>
              </a:rPr>
              <a:t>Selected </a:t>
            </a:r>
            <a:r>
              <a:rPr lang="en-US" sz="1400" b="1" i="1" dirty="0" err="1">
                <a:latin typeface="Poppins SemiBold" pitchFamily="2" charset="77"/>
                <a:cs typeface="Poppins SemiBold" pitchFamily="2" charset="77"/>
              </a:rPr>
              <a:t>ResNet</a:t>
            </a:r>
            <a:r>
              <a:rPr lang="en-US" sz="1400" b="1" i="1" dirty="0">
                <a:latin typeface="Poppins SemiBold" pitchFamily="2" charset="77"/>
                <a:cs typeface="Poppins SemiBold" pitchFamily="2" charset="77"/>
              </a:rPr>
              <a:t> for Fine-Tuning</a:t>
            </a:r>
          </a:p>
        </p:txBody>
      </p:sp>
    </p:spTree>
    <p:extLst>
      <p:ext uri="{BB962C8B-B14F-4D97-AF65-F5344CB8AC3E}">
        <p14:creationId xmlns:p14="http://schemas.microsoft.com/office/powerpoint/2010/main" val="19380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085" y="1256084"/>
            <a:ext cx="6485830" cy="1551000"/>
          </a:xfrm>
        </p:spPr>
        <p:txBody>
          <a:bodyPr/>
          <a:lstStyle/>
          <a:p>
            <a:r>
              <a:rPr lang="en-US" sz="4400" dirty="0"/>
              <a:t>4. Fine Tuning </a:t>
            </a:r>
            <a:r>
              <a:rPr lang="en-US" sz="4400" dirty="0" err="1"/>
              <a:t>ResNet</a:t>
            </a:r>
            <a:r>
              <a:rPr lang="en-US" sz="4400" dirty="0"/>
              <a:t> hyperparameters</a:t>
            </a:r>
            <a:endParaRPr lang="en-US" sz="5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Prioritizing Accuracy and Malignant Recall | F1 score</a:t>
            </a:r>
          </a:p>
        </p:txBody>
      </p:sp>
    </p:spTree>
    <p:extLst>
      <p:ext uri="{BB962C8B-B14F-4D97-AF65-F5344CB8AC3E}">
        <p14:creationId xmlns:p14="http://schemas.microsoft.com/office/powerpoint/2010/main" val="182680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A0C6-2F36-5F7B-0A88-5AC5BB26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Convolutional Neural Networks (CNNs) are the go-to for classification in image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310D31-A0A3-DB7C-7F58-247F40F06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809030"/>
            <a:ext cx="2380800" cy="1513200"/>
          </a:xfrm>
        </p:spPr>
        <p:txBody>
          <a:bodyPr/>
          <a:lstStyle/>
          <a:p>
            <a:pPr marL="0"/>
            <a:r>
              <a:rPr lang="en-US" b="1" dirty="0"/>
              <a:t>More cancers detected </a:t>
            </a:r>
            <a:r>
              <a:rPr lang="en-US" dirty="0"/>
              <a:t>(than the Radiologist-only group)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D07C4E-C317-3BBB-58F1-10DAEF6FE7D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381599" y="2809030"/>
            <a:ext cx="2380800" cy="1513200"/>
          </a:xfrm>
        </p:spPr>
        <p:txBody>
          <a:bodyPr/>
          <a:lstStyle/>
          <a:p>
            <a:pPr marL="0"/>
            <a:r>
              <a:rPr lang="en-US" b="1" dirty="0"/>
              <a:t>Improvement in the detection of breast cancer </a:t>
            </a:r>
            <a:r>
              <a:rPr lang="en-US" dirty="0"/>
              <a:t>(than a radiologist alone)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1C1D9E-0EC9-ED92-0F90-32D84386CD9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043197" y="2809030"/>
            <a:ext cx="2380800" cy="1513200"/>
          </a:xfrm>
        </p:spPr>
        <p:txBody>
          <a:bodyPr/>
          <a:lstStyle/>
          <a:p>
            <a:pPr marL="0"/>
            <a:r>
              <a:rPr lang="en-US" b="1" dirty="0"/>
              <a:t>Lower rate of false positives </a:t>
            </a:r>
            <a:r>
              <a:rPr lang="en-US" dirty="0"/>
              <a:t>by almost 6% in the US and 1.2% in the UK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0FB5AB-C7CB-7C0A-F3E2-25811C3571C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2307080"/>
            <a:ext cx="2380800" cy="457200"/>
          </a:xfrm>
        </p:spPr>
        <p:txBody>
          <a:bodyPr/>
          <a:lstStyle/>
          <a:p>
            <a:r>
              <a:rPr lang="en-US" dirty="0"/>
              <a:t>20%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EA907F6-3FC9-FFA4-EA1C-9C1673CBCF9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381599" y="2307080"/>
            <a:ext cx="2380800" cy="457200"/>
          </a:xfrm>
        </p:spPr>
        <p:txBody>
          <a:bodyPr/>
          <a:lstStyle/>
          <a:p>
            <a:r>
              <a:rPr lang="en-US" dirty="0"/>
              <a:t>2.6%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3452623-5593-E970-E729-AA1AE82A563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43197" y="2307080"/>
            <a:ext cx="2380800" cy="457200"/>
          </a:xfrm>
        </p:spPr>
        <p:txBody>
          <a:bodyPr/>
          <a:lstStyle/>
          <a:p>
            <a:r>
              <a:rPr lang="en-US" dirty="0"/>
              <a:t>~6%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2E924D-0BCC-C991-6F5F-5E86DC6DA532}"/>
              </a:ext>
            </a:extLst>
          </p:cNvPr>
          <p:cNvSpPr txBox="1"/>
          <p:nvPr/>
        </p:nvSpPr>
        <p:spPr>
          <a:xfrm>
            <a:off x="720000" y="1620245"/>
            <a:ext cx="752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AI has markedly augmented the care of breast cancer patients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D5290-4F73-1985-5F8C-F2459BBFC7D1}"/>
              </a:ext>
            </a:extLst>
          </p:cNvPr>
          <p:cNvSpPr txBox="1"/>
          <p:nvPr/>
        </p:nvSpPr>
        <p:spPr>
          <a:xfrm>
            <a:off x="4475747" y="4759225"/>
            <a:ext cx="4551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3"/>
              </a:rPr>
              <a:t>breastcancer.org</a:t>
            </a:r>
            <a:endParaRPr lang="en-US" sz="105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5877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FC15-9F8C-E8DB-58DF-322E3401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1171"/>
            <a:ext cx="7704000" cy="572700"/>
          </a:xfrm>
        </p:spPr>
        <p:txBody>
          <a:bodyPr/>
          <a:lstStyle/>
          <a:p>
            <a:r>
              <a:rPr lang="en-US" dirty="0"/>
              <a:t>Fine-Tuning hyperparameters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BD3C7-3476-7F37-FA9F-60DE9026F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825818"/>
              </p:ext>
            </p:extLst>
          </p:nvPr>
        </p:nvGraphicFramePr>
        <p:xfrm>
          <a:off x="498763" y="1353787"/>
          <a:ext cx="8455232" cy="2934557"/>
        </p:xfrm>
        <a:graphic>
          <a:graphicData uri="http://schemas.openxmlformats.org/drawingml/2006/table">
            <a:tbl>
              <a:tblPr firstRow="1" bandRow="1">
                <a:tableStyleId>{CA45529B-BFEB-450F-A883-63ED1EF3A4D4}</a:tableStyleId>
              </a:tblPr>
              <a:tblGrid>
                <a:gridCol w="2113808">
                  <a:extLst>
                    <a:ext uri="{9D8B030D-6E8A-4147-A177-3AD203B41FA5}">
                      <a16:colId xmlns:a16="http://schemas.microsoft.com/office/drawing/2014/main" val="603530525"/>
                    </a:ext>
                  </a:extLst>
                </a:gridCol>
                <a:gridCol w="2113808">
                  <a:extLst>
                    <a:ext uri="{9D8B030D-6E8A-4147-A177-3AD203B41FA5}">
                      <a16:colId xmlns:a16="http://schemas.microsoft.com/office/drawing/2014/main" val="2857320549"/>
                    </a:ext>
                  </a:extLst>
                </a:gridCol>
                <a:gridCol w="2113808">
                  <a:extLst>
                    <a:ext uri="{9D8B030D-6E8A-4147-A177-3AD203B41FA5}">
                      <a16:colId xmlns:a16="http://schemas.microsoft.com/office/drawing/2014/main" val="3901077603"/>
                    </a:ext>
                  </a:extLst>
                </a:gridCol>
                <a:gridCol w="2113808">
                  <a:extLst>
                    <a:ext uri="{9D8B030D-6E8A-4147-A177-3AD203B41FA5}">
                      <a16:colId xmlns:a16="http://schemas.microsoft.com/office/drawing/2014/main" val="3620797397"/>
                    </a:ext>
                  </a:extLst>
                </a:gridCol>
              </a:tblGrid>
              <a:tr h="41847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dirty="0">
                          <a:solidFill>
                            <a:schemeClr val="accent6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Number of 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dirty="0">
                          <a:solidFill>
                            <a:schemeClr val="accent6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Patience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dirty="0">
                          <a:solidFill>
                            <a:schemeClr val="accent6"/>
                          </a:solidFill>
                          <a:latin typeface="Poppins Medium" pitchFamily="2" charset="77"/>
                          <a:cs typeface="Poppins Medium" pitchFamily="2" charset="77"/>
                        </a:rPr>
                        <a:t>Learning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450023"/>
                  </a:ext>
                </a:extLst>
              </a:tr>
              <a:tr h="750357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Why it’s important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No. of times that the model will work through the entire training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No. of times the model keeps going after it stops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Determines how fast or slow we move towards optimal 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155716"/>
                  </a:ext>
                </a:extLst>
              </a:tr>
              <a:tr h="972374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Optimal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Reasonable training time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; not computationally wasteful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Robust/invariant; </a:t>
                      </a:r>
                      <a:r>
                        <a:rPr lang="en-US" sz="1200" b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not overfitting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; generalizes 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Distinguishes important features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; converges; reasonable training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29652"/>
                  </a:ext>
                </a:extLst>
              </a:tr>
              <a:tr h="720745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 Decreased from </a:t>
                      </a:r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  <a:sym typeface="Wingdings" pitchFamily="2" charset="2"/>
                        </a:rPr>
                        <a:t></a:t>
                      </a:r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 to 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60 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  <a:sym typeface="Wingdings" pitchFamily="2" charset="2"/>
                        </a:rPr>
                        <a:t> 15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20 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  <a:sym typeface="Wingdings" pitchFamily="2" charset="2"/>
                        </a:rPr>
                        <a:t> 8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3e-4 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  <a:sym typeface="Wingdings" pitchFamily="2" charset="2"/>
                        </a:rPr>
                        <a:t> 5e-10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510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294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5CD8-5CFF-668D-1D97-7F502637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90547"/>
            <a:ext cx="7704000" cy="572700"/>
          </a:xfrm>
        </p:spPr>
        <p:txBody>
          <a:bodyPr/>
          <a:lstStyle/>
          <a:p>
            <a:r>
              <a:rPr lang="en-US" sz="2400" dirty="0"/>
              <a:t>Fine-Tuning hyperparameters maintained Accuracy but increased False Negatives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14104A2-5733-FA3E-C1F0-2BDADE199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4"/>
          <a:stretch/>
        </p:blipFill>
        <p:spPr bwMode="auto">
          <a:xfrm>
            <a:off x="4921222" y="1602577"/>
            <a:ext cx="3207919" cy="319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8B6C1B0-B0D5-FA6F-9698-576DD916C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6" y="1653501"/>
            <a:ext cx="4351014" cy="1364463"/>
          </a:xfrm>
          <a:prstGeom prst="rect">
            <a:avLst/>
          </a:prstGeom>
          <a:ln w="6350">
            <a:solidFill>
              <a:schemeClr val="tx1">
                <a:lumMod val="9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CD2072-6A79-9CB0-3DFE-9D64E48A7082}"/>
              </a:ext>
            </a:extLst>
          </p:cNvPr>
          <p:cNvSpPr txBox="1"/>
          <p:nvPr/>
        </p:nvSpPr>
        <p:spPr>
          <a:xfrm>
            <a:off x="220986" y="3489999"/>
            <a:ext cx="4351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Malignant Recall decreased from 0.94 to 0.92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False Malignant increased from 11 to 16</a:t>
            </a:r>
          </a:p>
        </p:txBody>
      </p:sp>
    </p:spTree>
    <p:extLst>
      <p:ext uri="{BB962C8B-B14F-4D97-AF65-F5344CB8AC3E}">
        <p14:creationId xmlns:p14="http://schemas.microsoft.com/office/powerpoint/2010/main" val="194699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085" y="1256084"/>
            <a:ext cx="6485830" cy="1551000"/>
          </a:xfrm>
        </p:spPr>
        <p:txBody>
          <a:bodyPr/>
          <a:lstStyle/>
          <a:p>
            <a:r>
              <a:rPr lang="en-US" sz="4400" dirty="0"/>
              <a:t>5. </a:t>
            </a:r>
            <a:r>
              <a:rPr lang="en-US" sz="4400" dirty="0" err="1"/>
              <a:t>ResNet</a:t>
            </a:r>
            <a:r>
              <a:rPr lang="en-US" sz="4400" dirty="0"/>
              <a:t> Validation and Testing</a:t>
            </a:r>
            <a:endParaRPr lang="en-US" sz="5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Generalization—how does the model perform on the Test dataset?</a:t>
            </a:r>
          </a:p>
        </p:txBody>
      </p:sp>
    </p:spTree>
    <p:extLst>
      <p:ext uri="{BB962C8B-B14F-4D97-AF65-F5344CB8AC3E}">
        <p14:creationId xmlns:p14="http://schemas.microsoft.com/office/powerpoint/2010/main" val="991963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1A42-2F2A-2ABE-F3EA-24A9158DA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8687"/>
            <a:ext cx="7704000" cy="572700"/>
          </a:xfrm>
        </p:spPr>
        <p:txBody>
          <a:bodyPr/>
          <a:lstStyle/>
          <a:p>
            <a:r>
              <a:rPr lang="en-US" sz="2400" dirty="0" err="1"/>
              <a:t>ResNet</a:t>
            </a:r>
            <a:r>
              <a:rPr lang="en-US" sz="2400" dirty="0"/>
              <a:t> generalizes well to new, unseen data</a:t>
            </a:r>
          </a:p>
        </p:txBody>
      </p:sp>
      <p:pic>
        <p:nvPicPr>
          <p:cNvPr id="4" name="Picture 3" descr="A close-up of several skin diseases&#10;&#10;Description automatically generated">
            <a:extLst>
              <a:ext uri="{FF2B5EF4-FFF2-40B4-BE49-F238E27FC236}">
                <a16:creationId xmlns:a16="http://schemas.microsoft.com/office/drawing/2014/main" id="{3A527A36-636C-CD0D-0B91-BA5F912C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82" y="804498"/>
            <a:ext cx="7065818" cy="182929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997C6F-FE12-49C0-996E-2DEAA2515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709927"/>
              </p:ext>
            </p:extLst>
          </p:nvPr>
        </p:nvGraphicFramePr>
        <p:xfrm>
          <a:off x="720000" y="2855642"/>
          <a:ext cx="7704000" cy="1483360"/>
        </p:xfrm>
        <a:graphic>
          <a:graphicData uri="http://schemas.openxmlformats.org/drawingml/2006/table">
            <a:tbl>
              <a:tblPr firstRow="1" bandRow="1">
                <a:tableStyleId>{CA45529B-BFEB-450F-A883-63ED1EF3A4D4}</a:tableStyleId>
              </a:tblPr>
              <a:tblGrid>
                <a:gridCol w="963000">
                  <a:extLst>
                    <a:ext uri="{9D8B030D-6E8A-4147-A177-3AD203B41FA5}">
                      <a16:colId xmlns:a16="http://schemas.microsoft.com/office/drawing/2014/main" val="3811870969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4052365274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1436215788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2435399769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3788638046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3219210980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1142558514"/>
                    </a:ext>
                  </a:extLst>
                </a:gridCol>
                <a:gridCol w="963000">
                  <a:extLst>
                    <a:ext uri="{9D8B030D-6E8A-4147-A177-3AD203B41FA5}">
                      <a16:colId xmlns:a16="http://schemas.microsoft.com/office/drawing/2014/main" val="665131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accent6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accent6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Malignant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Benign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92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accent6"/>
                        </a:solidFill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01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24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chemeClr val="accent6"/>
                          </a:solidFill>
                          <a:latin typeface="Poppins" pitchFamily="2" charset="77"/>
                          <a:cs typeface="Poppins" pitchFamily="2" charset="77"/>
                        </a:rPr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98809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E476B92-3C44-CDB2-B563-CB308A6D84EF}"/>
              </a:ext>
            </a:extLst>
          </p:cNvPr>
          <p:cNvSpPr txBox="1"/>
          <p:nvPr/>
        </p:nvSpPr>
        <p:spPr>
          <a:xfrm>
            <a:off x="602673" y="1233689"/>
            <a:ext cx="62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22/25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D18BB-7E9C-0210-C62C-737852F90D5F}"/>
              </a:ext>
            </a:extLst>
          </p:cNvPr>
          <p:cNvSpPr txBox="1"/>
          <p:nvPr/>
        </p:nvSpPr>
        <p:spPr>
          <a:xfrm>
            <a:off x="602673" y="1951675"/>
            <a:ext cx="62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  <a:latin typeface="Poppins" pitchFamily="2" charset="77"/>
                <a:cs typeface="Poppins" pitchFamily="2" charset="77"/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50370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085" y="1256084"/>
            <a:ext cx="6485830" cy="1551000"/>
          </a:xfrm>
        </p:spPr>
        <p:txBody>
          <a:bodyPr/>
          <a:lstStyle/>
          <a:p>
            <a:r>
              <a:rPr lang="en-US" sz="4400" dirty="0"/>
              <a:t>6. Important Takeaways</a:t>
            </a:r>
            <a:endParaRPr lang="en-US" sz="54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Successfully combined d</a:t>
            </a:r>
            <a:r>
              <a:rPr lang="en-US" sz="1400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eep learning and optimization methodologies to </a:t>
            </a:r>
            <a:r>
              <a:rPr lang="en-US" sz="1400" dirty="0">
                <a:solidFill>
                  <a:schemeClr val="accent6"/>
                </a:solidFill>
                <a:latin typeface="Poppins Medium" pitchFamily="2" charset="77"/>
                <a:cs typeface="Poppins Medium" pitchFamily="2" charset="77"/>
              </a:rPr>
              <a:t>enhance CAD of skin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39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3504-7984-85DB-8543-0E29CB99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7" y="233868"/>
            <a:ext cx="7704000" cy="572700"/>
          </a:xfrm>
        </p:spPr>
        <p:txBody>
          <a:bodyPr/>
          <a:lstStyle/>
          <a:p>
            <a:r>
              <a:rPr lang="en-US" sz="2300" dirty="0"/>
              <a:t>A </a:t>
            </a:r>
            <a:r>
              <a:rPr lang="en-US" sz="2300" dirty="0" err="1"/>
              <a:t>ResNet</a:t>
            </a:r>
            <a:r>
              <a:rPr lang="en-US" sz="2300" dirty="0"/>
              <a:t> skin tumor classification model with excellent performance metrics and generalization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C013F-9A86-EA3B-E1C5-47DCD60E5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6569" y="1204678"/>
            <a:ext cx="4517018" cy="542110"/>
          </a:xfrm>
        </p:spPr>
        <p:txBody>
          <a:bodyPr/>
          <a:lstStyle/>
          <a:p>
            <a:pPr marL="152400" indent="0"/>
            <a:r>
              <a:rPr lang="en-US" sz="1400" i="1" dirty="0"/>
              <a:t>Maintained high </a:t>
            </a:r>
            <a:r>
              <a:rPr lang="en-US" sz="1400" b="1" i="1" dirty="0"/>
              <a:t>Accuracy of 88%</a:t>
            </a:r>
            <a:r>
              <a:rPr lang="en-US" sz="1400" i="1" dirty="0"/>
              <a:t> on Test data (new, unseen data)</a:t>
            </a:r>
            <a:endParaRPr lang="en-US" sz="1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8A5154C-CE1E-FC21-A74F-6B941C6283D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57199" y="1247133"/>
            <a:ext cx="3023755" cy="457200"/>
          </a:xfrm>
        </p:spPr>
        <p:txBody>
          <a:bodyPr/>
          <a:lstStyle/>
          <a:p>
            <a:r>
              <a:rPr lang="en-US" sz="1800" dirty="0"/>
              <a:t>High Accuracy on Test</a:t>
            </a: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CF555BA2-68B1-56D2-DC29-232806D2859F}"/>
              </a:ext>
            </a:extLst>
          </p:cNvPr>
          <p:cNvSpPr txBox="1">
            <a:spLocks/>
          </p:cNvSpPr>
          <p:nvPr/>
        </p:nvSpPr>
        <p:spPr>
          <a:xfrm>
            <a:off x="457199" y="2062593"/>
            <a:ext cx="3023755" cy="45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sz="1800" dirty="0"/>
              <a:t>Successful training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B47CD40-998E-7800-1950-148DBCB88410}"/>
              </a:ext>
            </a:extLst>
          </p:cNvPr>
          <p:cNvSpPr txBox="1">
            <a:spLocks/>
          </p:cNvSpPr>
          <p:nvPr/>
        </p:nvSpPr>
        <p:spPr>
          <a:xfrm>
            <a:off x="3796569" y="1977683"/>
            <a:ext cx="4517018" cy="54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52400" indent="0"/>
            <a:r>
              <a:rPr lang="en-US" sz="1400" i="1" dirty="0"/>
              <a:t>Slight differences show that model </a:t>
            </a:r>
            <a:r>
              <a:rPr lang="en-US" sz="1400" b="1" i="1" dirty="0"/>
              <a:t>learned important features successfully </a:t>
            </a:r>
            <a:r>
              <a:rPr lang="en-US" sz="1400" i="1" dirty="0"/>
              <a:t>and is </a:t>
            </a:r>
            <a:r>
              <a:rPr lang="en-US" sz="1400" b="1" i="1" dirty="0"/>
              <a:t>not severely overfitting</a:t>
            </a:r>
            <a:endParaRPr lang="en-US" sz="1400" dirty="0"/>
          </a:p>
        </p:txBody>
      </p:sp>
      <p:sp>
        <p:nvSpPr>
          <p:cNvPr id="21" name="Subtitle 5">
            <a:extLst>
              <a:ext uri="{FF2B5EF4-FFF2-40B4-BE49-F238E27FC236}">
                <a16:creationId xmlns:a16="http://schemas.microsoft.com/office/drawing/2014/main" id="{32805D9D-0A64-DD3C-4198-3A3C8DE590AF}"/>
              </a:ext>
            </a:extLst>
          </p:cNvPr>
          <p:cNvSpPr txBox="1">
            <a:spLocks/>
          </p:cNvSpPr>
          <p:nvPr/>
        </p:nvSpPr>
        <p:spPr>
          <a:xfrm>
            <a:off x="457199" y="2915056"/>
            <a:ext cx="3023755" cy="6801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marL="0"/>
            <a:r>
              <a:rPr lang="en-US" sz="1800" dirty="0"/>
              <a:t>Generalizes well across both classes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1E4915B-4E28-58D7-6212-21136C7837F8}"/>
              </a:ext>
            </a:extLst>
          </p:cNvPr>
          <p:cNvSpPr txBox="1">
            <a:spLocks/>
          </p:cNvSpPr>
          <p:nvPr/>
        </p:nvSpPr>
        <p:spPr>
          <a:xfrm>
            <a:off x="3796569" y="2979714"/>
            <a:ext cx="4517018" cy="54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52400" indent="0"/>
            <a:r>
              <a:rPr lang="en-US" sz="1400" i="1" dirty="0"/>
              <a:t>Slight differences are seen in both classes within Test and Train datasets  </a:t>
            </a:r>
            <a:endParaRPr lang="en-US" sz="1400" dirty="0"/>
          </a:p>
        </p:txBody>
      </p:sp>
      <p:sp>
        <p:nvSpPr>
          <p:cNvPr id="23" name="Subtitle 5">
            <a:extLst>
              <a:ext uri="{FF2B5EF4-FFF2-40B4-BE49-F238E27FC236}">
                <a16:creationId xmlns:a16="http://schemas.microsoft.com/office/drawing/2014/main" id="{1A197FFF-116C-8F97-C954-8EBB0E98E645}"/>
              </a:ext>
            </a:extLst>
          </p:cNvPr>
          <p:cNvSpPr txBox="1">
            <a:spLocks/>
          </p:cNvSpPr>
          <p:nvPr/>
        </p:nvSpPr>
        <p:spPr>
          <a:xfrm>
            <a:off x="457199" y="3896367"/>
            <a:ext cx="3023755" cy="4533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0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marL="0"/>
            <a:r>
              <a:rPr lang="en-US" sz="1800" dirty="0"/>
              <a:t>Real-world applicability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B285B5E-3183-81C2-7049-3EFA803090BD}"/>
              </a:ext>
            </a:extLst>
          </p:cNvPr>
          <p:cNvSpPr txBox="1">
            <a:spLocks/>
          </p:cNvSpPr>
          <p:nvPr/>
        </p:nvSpPr>
        <p:spPr>
          <a:xfrm>
            <a:off x="3796569" y="3710690"/>
            <a:ext cx="4517018" cy="54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52400" indent="0"/>
            <a:r>
              <a:rPr lang="en-US" sz="1400" i="1" dirty="0"/>
              <a:t>Excellent performance metrics and generalization underscore </a:t>
            </a:r>
            <a:r>
              <a:rPr lang="en-US" sz="1400" b="1" i="1" dirty="0"/>
              <a:t>utility in real-world application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94148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3"/>
          <p:cNvSpPr txBox="1">
            <a:spLocks noGrp="1"/>
          </p:cNvSpPr>
          <p:nvPr>
            <p:ph type="title"/>
          </p:nvPr>
        </p:nvSpPr>
        <p:spPr>
          <a:xfrm>
            <a:off x="854351" y="501950"/>
            <a:ext cx="4739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3C7C-639A-4671-6D89-84A82C6E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799" y="76498"/>
            <a:ext cx="4144195" cy="1453044"/>
          </a:xfrm>
        </p:spPr>
        <p:txBody>
          <a:bodyPr/>
          <a:lstStyle/>
          <a:p>
            <a:r>
              <a:rPr lang="en-US" sz="1800" i="1" dirty="0"/>
              <a:t>“Convolution is an operation used to extract features from data”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6AF2E-5CF1-CB6B-AEFD-E3C0FAA86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4800" y="1510832"/>
            <a:ext cx="4144194" cy="292669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CNNs start with an input layer and a convolutional layer</a:t>
            </a:r>
          </a:p>
          <a:p>
            <a:pPr>
              <a:buFont typeface="+mj-lt"/>
              <a:buAutoNum type="arabicPeriod"/>
            </a:pPr>
            <a:r>
              <a:rPr lang="en-US" dirty="0"/>
              <a:t>After convolutional layers, a max pooling layer reduces the number of parameters stored and make the model robust to changes</a:t>
            </a:r>
          </a:p>
          <a:p>
            <a:pPr>
              <a:buFont typeface="+mj-lt"/>
              <a:buAutoNum type="arabicPeriod"/>
            </a:pPr>
            <a:r>
              <a:rPr lang="en-US" dirty="0"/>
              <a:t>Then the feature maps are concatenated together and flattened</a:t>
            </a:r>
          </a:p>
          <a:p>
            <a:pPr>
              <a:buFont typeface="+mj-lt"/>
              <a:buAutoNum type="arabicPeriod"/>
            </a:pPr>
            <a:r>
              <a:rPr lang="en-US" dirty="0"/>
              <a:t>Dropout is used to drop a portion of parameters (avoid overfitting)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final form of weights go through a dense layer (where classification and backpropagation take place)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152400" indent="0"/>
            <a:r>
              <a:rPr lang="en-US" i="1" dirty="0"/>
              <a:t>The point of training CNNs is to get the optimal kernels, which are found using backpropagation</a:t>
            </a:r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078894D-913F-F664-BE01-B8745A44172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1021" r="1156" b="32"/>
          <a:stretch/>
        </p:blipFill>
        <p:spPr>
          <a:xfrm>
            <a:off x="710265" y="731710"/>
            <a:ext cx="3861735" cy="368008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699B2-7C1E-6C9A-E111-D1743DE517D7}"/>
              </a:ext>
            </a:extLst>
          </p:cNvPr>
          <p:cNvSpPr txBox="1"/>
          <p:nvPr/>
        </p:nvSpPr>
        <p:spPr>
          <a:xfrm>
            <a:off x="4475747" y="4759225"/>
            <a:ext cx="4551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4"/>
              </a:rPr>
              <a:t>Hugging Face Computer Vision Course</a:t>
            </a:r>
            <a:endParaRPr lang="en-US" sz="105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27386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0C4F-23A8-B8E1-AC27-4E9308D9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931" y="390293"/>
            <a:ext cx="6819300" cy="572700"/>
          </a:xfrm>
        </p:spPr>
        <p:txBody>
          <a:bodyPr/>
          <a:lstStyle/>
          <a:p>
            <a:r>
              <a:rPr lang="en-US" sz="2000" dirty="0"/>
              <a:t>Vision Transformers (</a:t>
            </a:r>
            <a:r>
              <a:rPr lang="en-US" sz="2000" dirty="0" err="1"/>
              <a:t>ViTs</a:t>
            </a:r>
            <a:r>
              <a:rPr lang="en-US" sz="2000" dirty="0"/>
              <a:t>) have started overcoming the performance of CNNs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007E5-BA81-D38E-E082-E9820AE75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2182" y="1689585"/>
            <a:ext cx="2400300" cy="572700"/>
          </a:xfrm>
        </p:spPr>
        <p:txBody>
          <a:bodyPr/>
          <a:lstStyle/>
          <a:p>
            <a:r>
              <a:rPr lang="en-US" u="sng" dirty="0"/>
              <a:t>Do</a:t>
            </a:r>
            <a:r>
              <a:rPr lang="en-US" i="1" u="sng" dirty="0"/>
              <a:t> </a:t>
            </a:r>
            <a:r>
              <a:rPr lang="en-US" u="sng" dirty="0"/>
              <a:t>not have </a:t>
            </a:r>
            <a:r>
              <a:rPr lang="en-US" dirty="0"/>
              <a:t>Inductive Biases</a:t>
            </a:r>
          </a:p>
          <a:p>
            <a:endParaRPr lang="en-US" i="1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Based on Transformer architecture (originally designed for NLP)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pPr marL="152400" indent="0"/>
            <a:r>
              <a:rPr lang="en-US" dirty="0"/>
              <a:t>“Utilize self-attention mechanisms to capture global dependencies and relations between image patches directly”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7FA4A11-3CB9-6E88-BDDD-30D7494ECE3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727993" y="1689585"/>
            <a:ext cx="2400300" cy="572700"/>
          </a:xfrm>
        </p:spPr>
        <p:txBody>
          <a:bodyPr/>
          <a:lstStyle/>
          <a:p>
            <a:r>
              <a:rPr lang="en-US" dirty="0"/>
              <a:t>Have </a:t>
            </a:r>
            <a:r>
              <a:rPr lang="en-US" i="1" dirty="0"/>
              <a:t>Inductive Biases:</a:t>
            </a:r>
          </a:p>
          <a:p>
            <a:endParaRPr lang="en-US" i="1" dirty="0"/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dirty="0"/>
              <a:t>Translational equivariance</a:t>
            </a:r>
          </a:p>
          <a:p>
            <a:pPr marL="0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-228600">
              <a:buFont typeface="Arial" panose="020B0604020202020204" pitchFamily="34" charset="0"/>
              <a:buChar char="•"/>
            </a:pPr>
            <a:r>
              <a:rPr lang="en-US" dirty="0"/>
              <a:t>Locality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pPr marL="152400" indent="0"/>
            <a:r>
              <a:rPr lang="en-US" dirty="0"/>
              <a:t>Features are extracted hierarchically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B761F4-0DCD-A7B1-E546-E90EA1C3D1D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122182" y="1234285"/>
            <a:ext cx="2400300" cy="455400"/>
          </a:xfrm>
        </p:spPr>
        <p:txBody>
          <a:bodyPr/>
          <a:lstStyle/>
          <a:p>
            <a:r>
              <a:rPr lang="en-US" sz="1800" dirty="0" err="1"/>
              <a:t>ViTs</a:t>
            </a:r>
            <a:endParaRPr lang="en-US" sz="18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6039211-61BE-9656-2753-6AA6D040C2F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727993" y="1234285"/>
            <a:ext cx="2400300" cy="455400"/>
          </a:xfrm>
        </p:spPr>
        <p:txBody>
          <a:bodyPr/>
          <a:lstStyle/>
          <a:p>
            <a:r>
              <a:rPr lang="en-US" sz="1800" dirty="0"/>
              <a:t>CNNs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8620A-7985-D3A4-A968-EF9B055F0866}"/>
              </a:ext>
            </a:extLst>
          </p:cNvPr>
          <p:cNvSpPr txBox="1"/>
          <p:nvPr/>
        </p:nvSpPr>
        <p:spPr>
          <a:xfrm>
            <a:off x="5122182" y="4760794"/>
            <a:ext cx="3923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3"/>
              </a:rPr>
              <a:t>edge ai + vision ALLIANCE</a:t>
            </a:r>
            <a:endParaRPr lang="en-US" sz="1000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942A3C91-65EB-4868-EFAB-7F591FEB3CD4}"/>
              </a:ext>
            </a:extLst>
          </p:cNvPr>
          <p:cNvSpPr txBox="1">
            <a:spLocks/>
          </p:cNvSpPr>
          <p:nvPr/>
        </p:nvSpPr>
        <p:spPr>
          <a:xfrm>
            <a:off x="1727993" y="4184496"/>
            <a:ext cx="240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b="1" dirty="0"/>
              <a:t>Starting at a single pixel and zooming out</a:t>
            </a:r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26C376E6-C330-64D8-0EA5-0B5927D2BE9A}"/>
              </a:ext>
            </a:extLst>
          </p:cNvPr>
          <p:cNvSpPr txBox="1">
            <a:spLocks/>
          </p:cNvSpPr>
          <p:nvPr/>
        </p:nvSpPr>
        <p:spPr>
          <a:xfrm>
            <a:off x="5122182" y="4180507"/>
            <a:ext cx="240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algn="ctr"/>
            <a:r>
              <a:rPr lang="en-US" b="1" dirty="0"/>
              <a:t>Transformer slowly brings the whole fuzzy image into focus</a:t>
            </a:r>
          </a:p>
        </p:txBody>
      </p:sp>
    </p:spTree>
    <p:extLst>
      <p:ext uri="{BB962C8B-B14F-4D97-AF65-F5344CB8AC3E}">
        <p14:creationId xmlns:p14="http://schemas.microsoft.com/office/powerpoint/2010/main" val="496052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2. Project Intro</a:t>
            </a:r>
            <a:endParaRPr lang="en-US" sz="6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CNNs, VITs, Computer-Aided Diagnosis and skin cancer patients</a:t>
            </a:r>
          </a:p>
        </p:txBody>
      </p:sp>
    </p:spTree>
    <p:extLst>
      <p:ext uri="{BB962C8B-B14F-4D97-AF65-F5344CB8AC3E}">
        <p14:creationId xmlns:p14="http://schemas.microsoft.com/office/powerpoint/2010/main" val="181005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FE7E-75DC-AA0C-155F-F643B856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9847"/>
            <a:ext cx="7704000" cy="572700"/>
          </a:xfrm>
        </p:spPr>
        <p:txBody>
          <a:bodyPr/>
          <a:lstStyle/>
          <a:p>
            <a:r>
              <a:rPr lang="en-US" sz="2400" dirty="0"/>
              <a:t>Diagnosis of skin cancer is prone to diagnostic inaccuracies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E30D4-701F-FD60-C44B-DE97132A94E4}"/>
              </a:ext>
            </a:extLst>
          </p:cNvPr>
          <p:cNvSpPr txBox="1"/>
          <p:nvPr/>
        </p:nvSpPr>
        <p:spPr>
          <a:xfrm>
            <a:off x="0" y="1366369"/>
            <a:ext cx="539267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Globally, skin cancer is highly significant and widespread	</a:t>
            </a:r>
          </a:p>
          <a:p>
            <a:pPr marL="285750" lvl="3" indent="-285750">
              <a:spcBef>
                <a:spcPts val="600"/>
              </a:spcBef>
              <a:buClr>
                <a:schemeClr val="accent6"/>
              </a:buClr>
              <a:buFont typeface="Wingdings" pitchFamily="2" charset="2"/>
              <a:buChar char="Ø"/>
            </a:pPr>
            <a:r>
              <a:rPr lang="en-US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Millions worldwide and consistently rising in recent years</a:t>
            </a:r>
          </a:p>
          <a:p>
            <a:pPr>
              <a:buClr>
                <a:schemeClr val="accent6"/>
              </a:buClr>
            </a:pPr>
            <a:endParaRPr lang="en-US" sz="1800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Diagnosis depends on dermatologists’ professional knowledge and visual examination</a:t>
            </a:r>
          </a:p>
          <a:p>
            <a:pPr marL="285750" lvl="3" indent="-285750">
              <a:spcBef>
                <a:spcPts val="600"/>
              </a:spcBef>
              <a:buClr>
                <a:schemeClr val="accent6"/>
              </a:buClr>
              <a:buFont typeface="Wingdings" pitchFamily="2" charset="2"/>
              <a:buChar char="Ø"/>
            </a:pPr>
            <a:r>
              <a:rPr lang="en-US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Inherently subjective and prone to diagnostic inaccuracies</a:t>
            </a:r>
            <a:endParaRPr lang="en-US" sz="180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  <a:p>
            <a:pPr lvl="2">
              <a:spcBef>
                <a:spcPts val="600"/>
              </a:spcBef>
              <a:buClr>
                <a:schemeClr val="accent6"/>
              </a:buClr>
            </a:pPr>
            <a:endParaRPr lang="en-US" sz="180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CD575-A03C-54D1-2F91-0ED2C7AE7BCD}"/>
              </a:ext>
            </a:extLst>
          </p:cNvPr>
          <p:cNvSpPr txBox="1"/>
          <p:nvPr/>
        </p:nvSpPr>
        <p:spPr>
          <a:xfrm>
            <a:off x="3966461" y="4858740"/>
            <a:ext cx="4551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3"/>
              </a:rPr>
              <a:t>Sharma, Y.K. et al. Sci Rep 14, 4299 (2024)</a:t>
            </a:r>
            <a:endParaRPr lang="en-US" sz="100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Picture 6" descr="A close-up of a skin&#10;&#10;Description automatically generated">
            <a:extLst>
              <a:ext uri="{FF2B5EF4-FFF2-40B4-BE49-F238E27FC236}">
                <a16:creationId xmlns:a16="http://schemas.microsoft.com/office/drawing/2014/main" id="{DC0A1DB1-A48A-76F5-F501-B21DDA523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28" r="1739"/>
          <a:stretch/>
        </p:blipFill>
        <p:spPr>
          <a:xfrm>
            <a:off x="5392670" y="1366369"/>
            <a:ext cx="1435100" cy="1490997"/>
          </a:xfrm>
          <a:prstGeom prst="rect">
            <a:avLst/>
          </a:prstGeom>
        </p:spPr>
      </p:pic>
      <p:pic>
        <p:nvPicPr>
          <p:cNvPr id="9" name="Picture 8" descr="A close-up of a black spot&#10;&#10;Description automatically generated">
            <a:extLst>
              <a:ext uri="{FF2B5EF4-FFF2-40B4-BE49-F238E27FC236}">
                <a16:creationId xmlns:a16="http://schemas.microsoft.com/office/drawing/2014/main" id="{5AD8538D-3C0D-28B1-ED34-A8CDAF2623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59"/>
          <a:stretch/>
        </p:blipFill>
        <p:spPr>
          <a:xfrm>
            <a:off x="6907742" y="1366368"/>
            <a:ext cx="1435100" cy="1490997"/>
          </a:xfrm>
          <a:prstGeom prst="rect">
            <a:avLst/>
          </a:prstGeom>
        </p:spPr>
      </p:pic>
      <p:pic>
        <p:nvPicPr>
          <p:cNvPr id="13" name="Picture 12" descr="A close-up of a skin&#10;&#10;Description automatically generated">
            <a:extLst>
              <a:ext uri="{FF2B5EF4-FFF2-40B4-BE49-F238E27FC236}">
                <a16:creationId xmlns:a16="http://schemas.microsoft.com/office/drawing/2014/main" id="{26ED5971-A7FF-2778-9ACB-A43B5E903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970" y="2998068"/>
            <a:ext cx="1460500" cy="1485900"/>
          </a:xfrm>
          <a:prstGeom prst="rect">
            <a:avLst/>
          </a:prstGeom>
        </p:spPr>
      </p:pic>
      <p:pic>
        <p:nvPicPr>
          <p:cNvPr id="15" name="Picture 14" descr="A close-up of hair on a person's skin&#10;&#10;Description automatically generated">
            <a:extLst>
              <a:ext uri="{FF2B5EF4-FFF2-40B4-BE49-F238E27FC236}">
                <a16:creationId xmlns:a16="http://schemas.microsoft.com/office/drawing/2014/main" id="{342F610F-ADBD-C06E-760E-C3AC7741E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742" y="3010768"/>
            <a:ext cx="1460058" cy="1485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6355B8-AA24-252D-4F8B-BFC5F4B7C179}"/>
              </a:ext>
            </a:extLst>
          </p:cNvPr>
          <p:cNvSpPr txBox="1"/>
          <p:nvPr/>
        </p:nvSpPr>
        <p:spPr>
          <a:xfrm>
            <a:off x="254694" y="3912656"/>
            <a:ext cx="4868884" cy="830997"/>
          </a:xfrm>
          <a:prstGeom prst="rect">
            <a:avLst/>
          </a:prstGeom>
          <a:noFill/>
          <a:ln w="6350"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lvl="2" algn="ctr">
              <a:spcBef>
                <a:spcPts val="600"/>
              </a:spcBef>
              <a:buClr>
                <a:schemeClr val="accent6"/>
              </a:buClr>
            </a:pPr>
            <a:r>
              <a:rPr lang="en-US" sz="1600" b="1" dirty="0">
                <a:solidFill>
                  <a:schemeClr val="accent6"/>
                </a:solidFill>
                <a:latin typeface="Poppins SemiBold" pitchFamily="2" charset="77"/>
                <a:cs typeface="Poppins SemiBold" pitchFamily="2" charset="77"/>
              </a:rPr>
              <a:t>Prompt and precise diagnosis is required for timely treatment and enhancing patient outcomes</a:t>
            </a:r>
          </a:p>
        </p:txBody>
      </p:sp>
    </p:spTree>
    <p:extLst>
      <p:ext uri="{BB962C8B-B14F-4D97-AF65-F5344CB8AC3E}">
        <p14:creationId xmlns:p14="http://schemas.microsoft.com/office/powerpoint/2010/main" val="421841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FE7E-75DC-AA0C-155F-F643B856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2340"/>
            <a:ext cx="7704000" cy="572700"/>
          </a:xfrm>
        </p:spPr>
        <p:txBody>
          <a:bodyPr/>
          <a:lstStyle/>
          <a:p>
            <a:r>
              <a:rPr lang="en-US" sz="2400" dirty="0"/>
              <a:t>Computer-Aided Diagnosis (CAD) frameworks significantly improved medical dermatology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E30D4-701F-FD60-C44B-DE97132A94E4}"/>
              </a:ext>
            </a:extLst>
          </p:cNvPr>
          <p:cNvSpPr txBox="1"/>
          <p:nvPr/>
        </p:nvSpPr>
        <p:spPr>
          <a:xfrm>
            <a:off x="720000" y="1507498"/>
            <a:ext cx="659756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  <a:latin typeface="Poppins Medium" pitchFamily="2" charset="77"/>
                <a:cs typeface="Poppins Medium" pitchFamily="2" charset="77"/>
              </a:rPr>
              <a:t>Urgent medical need </a:t>
            </a:r>
            <a:r>
              <a:rPr lang="en-US" sz="1600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for more accurate and automated mechanisms for identifying skin cancer </a:t>
            </a:r>
          </a:p>
          <a:p>
            <a:pPr marL="285750" lvl="8" indent="-285750">
              <a:buClr>
                <a:schemeClr val="accent6"/>
              </a:buClr>
              <a:buFont typeface="Wingdings" pitchFamily="2" charset="2"/>
              <a:buChar char="Ø"/>
            </a:pPr>
            <a:r>
              <a:rPr lang="en-US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Avoid subjectivity and changes in precision </a:t>
            </a:r>
          </a:p>
          <a:p>
            <a:pPr>
              <a:buClr>
                <a:schemeClr val="accent6"/>
              </a:buClr>
            </a:pPr>
            <a:endParaRPr lang="en-US" sz="1800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CNNs &amp; Vision Transformers (</a:t>
            </a:r>
            <a:r>
              <a:rPr lang="en-US" sz="1600" dirty="0" err="1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ViTs</a:t>
            </a:r>
            <a:r>
              <a:rPr lang="en-US" sz="1600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) have shown remarkable promise for </a:t>
            </a:r>
            <a:r>
              <a:rPr lang="en-US" sz="1600" i="1" dirty="0">
                <a:solidFill>
                  <a:schemeClr val="accent6"/>
                </a:solidFill>
                <a:latin typeface="Poppins Medium" pitchFamily="2" charset="77"/>
                <a:cs typeface="Poppins Medium" pitchFamily="2" charset="77"/>
              </a:rPr>
              <a:t>improving the accuracy of skin cancer recognition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Deep learning and optimization methodologies to </a:t>
            </a:r>
            <a:r>
              <a:rPr lang="en-US" sz="1600" i="1" dirty="0">
                <a:solidFill>
                  <a:schemeClr val="accent6"/>
                </a:solidFill>
                <a:latin typeface="Poppins Medium" pitchFamily="2" charset="77"/>
                <a:cs typeface="Poppins Medium" pitchFamily="2" charset="77"/>
              </a:rPr>
              <a:t>develop enhanced techniques in skin cancer diagnosis</a:t>
            </a:r>
          </a:p>
          <a:p>
            <a:pPr marL="285750" indent="-285750">
              <a:spcBef>
                <a:spcPts val="600"/>
              </a:spcBef>
              <a:buClr>
                <a:schemeClr val="accent6"/>
              </a:buClr>
              <a:buFont typeface="Wingdings" pitchFamily="2" charset="2"/>
              <a:buChar char="Ø"/>
            </a:pPr>
            <a:r>
              <a:rPr lang="en-US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Transfer Learning</a:t>
            </a:r>
          </a:p>
          <a:p>
            <a:pPr marL="285750" indent="-285750">
              <a:buClr>
                <a:schemeClr val="accent6"/>
              </a:buClr>
              <a:buFont typeface="Wingdings" pitchFamily="2" charset="2"/>
              <a:buChar char="Ø"/>
            </a:pPr>
            <a:r>
              <a:rPr lang="en-US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Fine-Tuning</a:t>
            </a:r>
          </a:p>
          <a:p>
            <a:pPr>
              <a:buClr>
                <a:schemeClr val="accent6"/>
              </a:buClr>
            </a:pPr>
            <a:endParaRPr lang="en-US" sz="1800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CD575-A03C-54D1-2F91-0ED2C7AE7BCD}"/>
              </a:ext>
            </a:extLst>
          </p:cNvPr>
          <p:cNvSpPr txBox="1"/>
          <p:nvPr/>
        </p:nvSpPr>
        <p:spPr>
          <a:xfrm>
            <a:off x="3966461" y="4858740"/>
            <a:ext cx="4551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  <a:hlinkClick r:id="rId2"/>
              </a:rPr>
              <a:t>Sharma, Y.K. et al. Sci Rep 14, 4299 (2024)</a:t>
            </a:r>
            <a:endParaRPr lang="en-US" sz="1050" i="1" dirty="0">
              <a:solidFill>
                <a:schemeClr val="accent6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696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3. Project</a:t>
            </a:r>
            <a:endParaRPr lang="en-US" sz="6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Implementing CNNs, </a:t>
            </a:r>
            <a:r>
              <a:rPr lang="en-US" sz="1400" dirty="0" err="1"/>
              <a:t>ViT</a:t>
            </a:r>
            <a:r>
              <a:rPr lang="en-US" sz="1400" dirty="0"/>
              <a:t>, Transfer Learning and Fine Tuning in the detection of human skin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0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3504-7984-85DB-8543-0E29CB99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7" y="233868"/>
            <a:ext cx="7704000" cy="572700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en-US" sz="2400" b="1" dirty="0">
                <a:solidFill>
                  <a:schemeClr val="accent6"/>
                </a:solidFill>
                <a:latin typeface="Poppins" pitchFamily="2" charset="77"/>
                <a:cs typeface="Poppins" pitchFamily="2" charset="77"/>
              </a:rPr>
              <a:t>Deep learning and optimization methodologies to </a:t>
            </a:r>
            <a:r>
              <a:rPr lang="en-US" sz="2400" b="1" dirty="0">
                <a:solidFill>
                  <a:schemeClr val="accent6"/>
                </a:solidFill>
                <a:latin typeface="Poppins Medium" pitchFamily="2" charset="77"/>
                <a:cs typeface="Poppins Medium" pitchFamily="2" charset="77"/>
              </a:rPr>
              <a:t>enhance CAD of skin 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C013F-9A86-EA3B-E1C5-47DCD60E5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2029640"/>
            <a:ext cx="2380800" cy="1513200"/>
          </a:xfrm>
        </p:spPr>
        <p:txBody>
          <a:bodyPr/>
          <a:lstStyle/>
          <a:p>
            <a:pPr marL="152400" indent="0" algn="ctr"/>
            <a:r>
              <a:rPr lang="en-US" sz="1400" i="1" dirty="0"/>
              <a:t>Binary Classification Task</a:t>
            </a:r>
          </a:p>
          <a:p>
            <a:pPr marL="152400" indent="0" algn="ctr"/>
            <a:endParaRPr lang="en-US" sz="14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CNN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ResNet-50 (Transfer Learning)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ViTForImageClassification</a:t>
            </a:r>
            <a:r>
              <a:rPr lang="en-US" sz="1400" dirty="0"/>
              <a:t> (Transfer Learning)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723757-9D65-3ACA-8A11-50CB981F599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381599" y="2029640"/>
            <a:ext cx="2380800" cy="1513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Precision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F1/F-beta score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ROC (class balanced)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Precision-Recall (class imbalanced)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C39334-4462-AE96-DD9D-124C85DB618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043197" y="2029640"/>
            <a:ext cx="2380800" cy="1513200"/>
          </a:xfrm>
        </p:spPr>
        <p:txBody>
          <a:bodyPr/>
          <a:lstStyle/>
          <a:p>
            <a:pPr marL="0" algn="ctr"/>
            <a:r>
              <a:rPr lang="en-US" i="1" dirty="0"/>
              <a:t>Fine-Tuning prioritizing Malignant Recall</a:t>
            </a:r>
          </a:p>
          <a:p>
            <a:endParaRPr lang="en-US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 layer/layers</a:t>
            </a:r>
            <a:endParaRPr lang="en-US" sz="1200" dirty="0"/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Hyperparameters 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Generalizability 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52400" indent="0">
              <a:spcBef>
                <a:spcPts val="600"/>
              </a:spcBef>
            </a:pPr>
            <a:r>
              <a:rPr lang="en-US" sz="1200" i="1" dirty="0"/>
              <a:t>Crash course in </a:t>
            </a:r>
            <a:r>
              <a:rPr lang="en-US" sz="1200" i="1" dirty="0" err="1"/>
              <a:t>PyTorch</a:t>
            </a:r>
            <a:r>
              <a:rPr lang="en-US" sz="1200" i="1" dirty="0"/>
              <a:t> </a:t>
            </a:r>
          </a:p>
          <a:p>
            <a:pPr marL="152400" indent="0">
              <a:spcBef>
                <a:spcPts val="600"/>
              </a:spcBef>
            </a:pPr>
            <a:r>
              <a:rPr lang="en-US" sz="1200" i="1" dirty="0">
                <a:sym typeface="Wingdings" pitchFamily="2" charset="2"/>
              </a:rPr>
              <a:t>aka “</a:t>
            </a:r>
            <a:r>
              <a:rPr lang="en-US" sz="1200" i="1" dirty="0" err="1">
                <a:sym typeface="Wingdings" pitchFamily="2" charset="2"/>
              </a:rPr>
              <a:t>Con</a:t>
            </a:r>
            <a:r>
              <a:rPr lang="en-US" i="1" dirty="0" err="1">
                <a:sym typeface="Wingdings" pitchFamily="2" charset="2"/>
              </a:rPr>
              <a:t>Torching</a:t>
            </a:r>
            <a:r>
              <a:rPr lang="en-US" i="1" dirty="0">
                <a:sym typeface="Wingdings" pitchFamily="2" charset="2"/>
              </a:rPr>
              <a:t>” </a:t>
            </a:r>
            <a:r>
              <a:rPr lang="en-US" sz="1200" dirty="0">
                <a:sym typeface="Wingdings" pitchFamily="2" charset="2"/>
              </a:rPr>
              <a:t></a:t>
            </a:r>
            <a:endParaRPr lang="en-US" sz="1200" dirty="0"/>
          </a:p>
          <a:p>
            <a:pPr marL="152400" indent="0">
              <a:spcBef>
                <a:spcPts val="600"/>
              </a:spcBef>
            </a:pPr>
            <a:endParaRPr lang="en-US" sz="1200" dirty="0"/>
          </a:p>
          <a:p>
            <a:endParaRPr lang="en-US" i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8A5154C-CE1E-FC21-A74F-6B941C6283D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1527690"/>
            <a:ext cx="2380800" cy="457200"/>
          </a:xfrm>
        </p:spPr>
        <p:txBody>
          <a:bodyPr/>
          <a:lstStyle/>
          <a:p>
            <a:r>
              <a:rPr lang="en-US" sz="1800" dirty="0"/>
              <a:t>Deep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56E745-B544-3B22-64EA-F09D87221CD4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381599" y="1527690"/>
            <a:ext cx="2380800" cy="457200"/>
          </a:xfrm>
        </p:spPr>
        <p:txBody>
          <a:bodyPr/>
          <a:lstStyle/>
          <a:p>
            <a:r>
              <a:rPr lang="en-US" sz="1800" dirty="0"/>
              <a:t>Performance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F22082A-2C01-A7EE-51E7-8769D73FE41C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43197" y="1527690"/>
            <a:ext cx="2380800" cy="457200"/>
          </a:xfrm>
        </p:spPr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171B3-3F8B-CE4A-AE3D-E4DD1E3EE1AC}"/>
              </a:ext>
            </a:extLst>
          </p:cNvPr>
          <p:cNvSpPr/>
          <p:nvPr/>
        </p:nvSpPr>
        <p:spPr>
          <a:xfrm>
            <a:off x="3302102" y="1387765"/>
            <a:ext cx="2600696" cy="3016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18C6C-6567-FD6A-66BF-E53616C95474}"/>
              </a:ext>
            </a:extLst>
          </p:cNvPr>
          <p:cNvSpPr/>
          <p:nvPr/>
        </p:nvSpPr>
        <p:spPr>
          <a:xfrm>
            <a:off x="6009051" y="1387765"/>
            <a:ext cx="2600696" cy="20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827C2D-4ADB-A220-5D85-F5C7D6E74A7B}"/>
              </a:ext>
            </a:extLst>
          </p:cNvPr>
          <p:cNvSpPr/>
          <p:nvPr/>
        </p:nvSpPr>
        <p:spPr>
          <a:xfrm flipV="1">
            <a:off x="5933249" y="3690023"/>
            <a:ext cx="2600696" cy="48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4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89C6-785F-FE5F-7649-5089C658C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3.1 Project Data</a:t>
            </a:r>
            <a:endParaRPr lang="en-US" sz="6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D94B74-0AA0-14B5-9EDE-B990C2C11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Processed pictures of moles from the International Skin Imaging Collaboration (ISIC) Archive + data augmentation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47002"/>
      </p:ext>
    </p:extLst>
  </p:cSld>
  <p:clrMapOvr>
    <a:masterClrMapping/>
  </p:clrMapOvr>
</p:sld>
</file>

<file path=ppt/theme/theme1.xml><?xml version="1.0" encoding="utf-8"?>
<a:theme xmlns:a="http://schemas.openxmlformats.org/drawingml/2006/main" name="Financial Assembly by Slidesgo">
  <a:themeElements>
    <a:clrScheme name="Simple Light">
      <a:dk1>
        <a:srgbClr val="FFFFFF"/>
      </a:dk1>
      <a:lt1>
        <a:srgbClr val="131313"/>
      </a:lt1>
      <a:dk2>
        <a:srgbClr val="666666"/>
      </a:dk2>
      <a:lt2>
        <a:srgbClr val="B7B7B7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pstone_I_presentation" id="{3DD1764B-3038-F841-88B1-0054565C28A4}" vid="{D3F96A26-6E7C-7247-81C0-EB2D6400F68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Financial Assembly by Slidesgo</Template>
  <TotalTime>14462</TotalTime>
  <Words>1390</Words>
  <Application>Microsoft Macintosh PowerPoint</Application>
  <PresentationFormat>On-screen Show (16:9)</PresentationFormat>
  <Paragraphs>226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Wingdings</vt:lpstr>
      <vt:lpstr>Source Sans Pro</vt:lpstr>
      <vt:lpstr>Poppins</vt:lpstr>
      <vt:lpstr>Poppins SemiBold</vt:lpstr>
      <vt:lpstr>Arial</vt:lpstr>
      <vt:lpstr>Poppins Light</vt:lpstr>
      <vt:lpstr>Poppins Medium</vt:lpstr>
      <vt:lpstr>Financial Assembly by Slidesgo</vt:lpstr>
      <vt:lpstr>Implementing CNNs, ViT, Transfer Learning and Fine Tuning in the detection of human skin cancer</vt:lpstr>
      <vt:lpstr>1. Background</vt:lpstr>
      <vt:lpstr>Convolutional Neural Networks (CNNs) are the go-to for classification in image analysis</vt:lpstr>
      <vt:lpstr>2. Project Intro</vt:lpstr>
      <vt:lpstr>Diagnosis of skin cancer is prone to diagnostic inaccuracies</vt:lpstr>
      <vt:lpstr>Computer-Aided Diagnosis (CAD) frameworks significantly improved medical dermatology</vt:lpstr>
      <vt:lpstr>3. Project</vt:lpstr>
      <vt:lpstr>Deep learning and optimization methodologies to enhance CAD of skin cancer</vt:lpstr>
      <vt:lpstr>3.1 Project Data</vt:lpstr>
      <vt:lpstr>Processed pictures of moles from the ISIC Archive</vt:lpstr>
      <vt:lpstr>Train &amp; Val split + data augmentations</vt:lpstr>
      <vt:lpstr>3.2 CNN Model</vt:lpstr>
      <vt:lpstr>CNN model for human skin tumor classification</vt:lpstr>
      <vt:lpstr>CNN model is converging and learning well</vt:lpstr>
      <vt:lpstr>Establishing baseline performance metrics </vt:lpstr>
      <vt:lpstr>CNN ROC curves are in the ideal spot</vt:lpstr>
      <vt:lpstr>3.3 ResNet Model</vt:lpstr>
      <vt:lpstr>Pre-trained ResNet with an image classification head using transformers library</vt:lpstr>
      <vt:lpstr>Validation data shows model is learning and performing well</vt:lpstr>
      <vt:lpstr>ResNet has excellent performance metrics and less False Negatives</vt:lpstr>
      <vt:lpstr>ResNet ROC curves are in the ideal spot with minimal overfitting</vt:lpstr>
      <vt:lpstr>3.4 ViT Model</vt:lpstr>
      <vt:lpstr>Pre-trained ViT model with a linear layer on top</vt:lpstr>
      <vt:lpstr>ViT is converging and learning, but has lowest accuracy </vt:lpstr>
      <vt:lpstr>ViT performance metrics are similar to those of baseline CNN ; most FNs</vt:lpstr>
      <vt:lpstr>ViT Validation ROC curve is in the ideal spot</vt:lpstr>
      <vt:lpstr>3.5 Model comparison summary</vt:lpstr>
      <vt:lpstr>ResNet is the model with the best performance metrics</vt:lpstr>
      <vt:lpstr>4. Fine Tuning ResNet hyperparameters</vt:lpstr>
      <vt:lpstr>Fine-Tuning hyperparameters</vt:lpstr>
      <vt:lpstr>Fine-Tuning hyperparameters maintained Accuracy but increased False Negatives </vt:lpstr>
      <vt:lpstr>5. ResNet Validation and Testing</vt:lpstr>
      <vt:lpstr>ResNet generalizes well to new, unseen data</vt:lpstr>
      <vt:lpstr>6. Important Takeaways</vt:lpstr>
      <vt:lpstr>A ResNet skin tumor classification model with excellent performance metrics and generalization</vt:lpstr>
      <vt:lpstr>Thank you</vt:lpstr>
      <vt:lpstr>“Convolution is an operation used to extract features from data”</vt:lpstr>
      <vt:lpstr>Vision Transformers (ViTs) have started overcoming the performance of CNNs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chari cortez</dc:creator>
  <cp:lastModifiedBy>chari cortez</cp:lastModifiedBy>
  <cp:revision>35</cp:revision>
  <dcterms:created xsi:type="dcterms:W3CDTF">2024-11-04T19:21:02Z</dcterms:created>
  <dcterms:modified xsi:type="dcterms:W3CDTF">2024-11-14T20:23:28Z</dcterms:modified>
</cp:coreProperties>
</file>